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150"/>
  </p:notesMasterIdLst>
  <p:handoutMasterIdLst>
    <p:handoutMasterId r:id="rId151"/>
  </p:handoutMasterIdLst>
  <p:sldIdLst>
    <p:sldId id="349" r:id="rId2"/>
    <p:sldId id="338" r:id="rId3"/>
    <p:sldId id="257" r:id="rId4"/>
    <p:sldId id="258" r:id="rId5"/>
    <p:sldId id="259" r:id="rId6"/>
    <p:sldId id="260" r:id="rId7"/>
    <p:sldId id="352" r:id="rId8"/>
    <p:sldId id="385" r:id="rId9"/>
    <p:sldId id="413" r:id="rId10"/>
    <p:sldId id="345" r:id="rId11"/>
    <p:sldId id="346" r:id="rId12"/>
    <p:sldId id="369" r:id="rId13"/>
    <p:sldId id="370" r:id="rId14"/>
    <p:sldId id="371" r:id="rId15"/>
    <p:sldId id="372" r:id="rId16"/>
    <p:sldId id="373" r:id="rId17"/>
    <p:sldId id="374" r:id="rId18"/>
    <p:sldId id="383" r:id="rId19"/>
    <p:sldId id="510" r:id="rId20"/>
    <p:sldId id="509" r:id="rId21"/>
    <p:sldId id="511" r:id="rId22"/>
    <p:sldId id="512" r:id="rId23"/>
    <p:sldId id="514" r:id="rId24"/>
    <p:sldId id="513" r:id="rId25"/>
    <p:sldId id="503" r:id="rId26"/>
    <p:sldId id="508" r:id="rId27"/>
    <p:sldId id="398" r:id="rId28"/>
    <p:sldId id="348" r:id="rId29"/>
    <p:sldId id="506" r:id="rId30"/>
    <p:sldId id="507" r:id="rId31"/>
    <p:sldId id="399" r:id="rId32"/>
    <p:sldId id="412" r:id="rId33"/>
    <p:sldId id="407" r:id="rId34"/>
    <p:sldId id="411" r:id="rId35"/>
    <p:sldId id="410" r:id="rId36"/>
    <p:sldId id="504" r:id="rId37"/>
    <p:sldId id="505" r:id="rId38"/>
    <p:sldId id="384" r:id="rId39"/>
    <p:sldId id="454" r:id="rId40"/>
    <p:sldId id="455" r:id="rId41"/>
    <p:sldId id="456" r:id="rId42"/>
    <p:sldId id="457" r:id="rId43"/>
    <p:sldId id="458" r:id="rId44"/>
    <p:sldId id="459" r:id="rId45"/>
    <p:sldId id="453" r:id="rId46"/>
    <p:sldId id="386" r:id="rId47"/>
    <p:sldId id="387" r:id="rId48"/>
    <p:sldId id="460" r:id="rId49"/>
    <p:sldId id="461" r:id="rId50"/>
    <p:sldId id="462" r:id="rId51"/>
    <p:sldId id="463" r:id="rId52"/>
    <p:sldId id="464" r:id="rId53"/>
    <p:sldId id="465" r:id="rId54"/>
    <p:sldId id="466" r:id="rId55"/>
    <p:sldId id="467" r:id="rId56"/>
    <p:sldId id="468" r:id="rId57"/>
    <p:sldId id="469" r:id="rId58"/>
    <p:sldId id="470" r:id="rId59"/>
    <p:sldId id="471" r:id="rId60"/>
    <p:sldId id="472" r:id="rId61"/>
    <p:sldId id="473" r:id="rId62"/>
    <p:sldId id="474" r:id="rId63"/>
    <p:sldId id="475" r:id="rId64"/>
    <p:sldId id="522" r:id="rId65"/>
    <p:sldId id="523" r:id="rId66"/>
    <p:sldId id="524" r:id="rId67"/>
    <p:sldId id="525" r:id="rId68"/>
    <p:sldId id="526" r:id="rId69"/>
    <p:sldId id="521" r:id="rId70"/>
    <p:sldId id="516" r:id="rId71"/>
    <p:sldId id="515" r:id="rId72"/>
    <p:sldId id="517" r:id="rId73"/>
    <p:sldId id="518" r:id="rId74"/>
    <p:sldId id="520" r:id="rId75"/>
    <p:sldId id="519" r:id="rId76"/>
    <p:sldId id="476" r:id="rId77"/>
    <p:sldId id="480" r:id="rId78"/>
    <p:sldId id="481" r:id="rId79"/>
    <p:sldId id="483" r:id="rId80"/>
    <p:sldId id="484" r:id="rId81"/>
    <p:sldId id="485" r:id="rId82"/>
    <p:sldId id="486" r:id="rId83"/>
    <p:sldId id="482" r:id="rId84"/>
    <p:sldId id="487" r:id="rId85"/>
    <p:sldId id="488" r:id="rId86"/>
    <p:sldId id="489" r:id="rId87"/>
    <p:sldId id="490" r:id="rId88"/>
    <p:sldId id="491" r:id="rId89"/>
    <p:sldId id="492" r:id="rId90"/>
    <p:sldId id="493" r:id="rId91"/>
    <p:sldId id="494" r:id="rId92"/>
    <p:sldId id="496" r:id="rId93"/>
    <p:sldId id="497" r:id="rId94"/>
    <p:sldId id="498" r:id="rId95"/>
    <p:sldId id="495" r:id="rId96"/>
    <p:sldId id="499" r:id="rId97"/>
    <p:sldId id="500" r:id="rId98"/>
    <p:sldId id="501" r:id="rId99"/>
    <p:sldId id="477" r:id="rId100"/>
    <p:sldId id="478" r:id="rId101"/>
    <p:sldId id="375" r:id="rId102"/>
    <p:sldId id="376" r:id="rId103"/>
    <p:sldId id="377" r:id="rId104"/>
    <p:sldId id="378" r:id="rId105"/>
    <p:sldId id="379" r:id="rId106"/>
    <p:sldId id="380" r:id="rId107"/>
    <p:sldId id="381" r:id="rId108"/>
    <p:sldId id="382" r:id="rId109"/>
    <p:sldId id="479" r:id="rId110"/>
    <p:sldId id="388" r:id="rId111"/>
    <p:sldId id="502" r:id="rId112"/>
    <p:sldId id="527" r:id="rId113"/>
    <p:sldId id="528" r:id="rId114"/>
    <p:sldId id="529" r:id="rId115"/>
    <p:sldId id="530" r:id="rId116"/>
    <p:sldId id="531" r:id="rId117"/>
    <p:sldId id="532" r:id="rId118"/>
    <p:sldId id="533" r:id="rId119"/>
    <p:sldId id="534" r:id="rId120"/>
    <p:sldId id="535" r:id="rId121"/>
    <p:sldId id="536" r:id="rId122"/>
    <p:sldId id="537" r:id="rId123"/>
    <p:sldId id="538" r:id="rId124"/>
    <p:sldId id="539" r:id="rId125"/>
    <p:sldId id="540" r:id="rId126"/>
    <p:sldId id="541" r:id="rId127"/>
    <p:sldId id="542" r:id="rId128"/>
    <p:sldId id="543" r:id="rId129"/>
    <p:sldId id="544" r:id="rId130"/>
    <p:sldId id="545" r:id="rId131"/>
    <p:sldId id="546" r:id="rId132"/>
    <p:sldId id="547" r:id="rId133"/>
    <p:sldId id="548" r:id="rId134"/>
    <p:sldId id="549" r:id="rId135"/>
    <p:sldId id="550" r:id="rId136"/>
    <p:sldId id="551" r:id="rId137"/>
    <p:sldId id="552" r:id="rId138"/>
    <p:sldId id="553" r:id="rId139"/>
    <p:sldId id="554" r:id="rId140"/>
    <p:sldId id="555" r:id="rId141"/>
    <p:sldId id="556" r:id="rId142"/>
    <p:sldId id="559" r:id="rId143"/>
    <p:sldId id="557" r:id="rId144"/>
    <p:sldId id="558" r:id="rId145"/>
    <p:sldId id="560" r:id="rId146"/>
    <p:sldId id="561" r:id="rId147"/>
    <p:sldId id="562" r:id="rId148"/>
    <p:sldId id="563" r:id="rId149"/>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handoutMaster" Target="handoutMasters/handoutMaster1.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18.06.2024</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4-06-17T13:28:35.296"/>
    </inkml:context>
    <inkml:brush xml:id="br0">
      <inkml:brushProperty name="width" value="0.05292" units="cm"/>
      <inkml:brushProperty name="height" value="0.05292" units="cm"/>
      <inkml:brushProperty name="color" value="#FF0000"/>
    </inkml:brush>
  </inkml:definitions>
  <inkml:trace contextRef="#ctx0" brushRef="#br0">5358 4934 0,'0'14'31,"0"25"-15,0 14-16,0 27 16,0 105-1,0-66 1,0 26-16,0 14 15,0 172 1,0 198 0,0-357-1,0 146 1,0-27 0,0 119-1,0-291 1,0 145-1,0 41 1,0 92 0,0-265-1,0 132 1,0-145 0,0 1-16,0 118 15,0-53 1,0-93-1,0 173 17,0-225-32,0 13 31,0-67 63,0-171-79,0 93 1,0-213 0</inkml:trace>
  <inkml:trace contextRef="#ctx0" brushRef="#br0" timeOffset="1424.62">4895 5014 0,'66'0'32,"-13"0"-17,53 0 1,92 0 0,212 0-1,-264 0 1,211 0-1,132 0 17,213-53-1,-41 53 0,-410 0-15,-39 0-16,13 0 15,317 0 1,543 0 0,-767 0-1,12 0-15,-78 0 16,145 0 0,-173 0 15,-237 0 109</inkml:trace>
  <inkml:trace contextRef="#ctx0" brushRef="#br0" timeOffset="2908.57">4829 6006 0,'13'0'15,"27"0"1,-1 0 0,332 0 15,-239 0-16,807-13 17,-568 13-17,-14-13 1,-185 13 0,794-27 15,-675 27-16,846 0 17,-965 0-17,146 0 1,-40 0 0,304 0 15,-450 0-31,13 0 15,27 0 17,-185 0 155</inkml:trace>
  <inkml:trace contextRef="#ctx0" brushRef="#br0" timeOffset="4808.83">4762 6892 0,'40'0'46,"278"14"-14,-160-14-17,253 0 1,713 0 15,-621 0-15,-1 0-1,596-80 17,-568 41-17,-345 25 1,-13-12-16,317-14 31,-330 40-15,-93-13-1,238-13 17,-251 26-17,27-14 1,-67 14 15,0-13 16,0 13-16,146 0 1,172 40-1,-172-40 0</inkml:trace>
  <inkml:trace contextRef="#ctx0" brushRef="#br0" timeOffset="6406.98">4696 7990 0,'14'0'31,"105"0"-15,-93 0-1,437 0 17,-344 0-17,133 0 1,435 0 15,-515 0-15,212 0-1,595-79 17,-794 79-17,146-13 1,225 13 15,-265 0-15,-133 0-16,1 0 15,489 0 17,-343 0-17,-160 0 1,437-13 15,-489 13-15,119 0-1,184 0 17,-369 0-17,-40 0 157</inkml:trace>
  <inkml:trace contextRef="#ctx0" brushRef="#br0" timeOffset="8538.04">4643 8665 0,'93'27'62,"92"-27"-46,-92 0-1,105-27 1,226-52 15,-332 65-15,80-12-1,318-67 17,-384 67-17,118-27 1,279 13 15,-265 14-15,-105 13-1,449 13 17,-463 0-32,278 0 31,-159 0-15,79 0-1,-171 0 1,12 0-16,14 0 15,662 0 17,-649 0-17,93 0 1,357 0 15,-529 0-15,52 0-1,41 0 17,-212 0 171</inkml:trace>
  <inkml:trace contextRef="#ctx0" brushRef="#br0" timeOffset="10253.33">4326 9538 0,'13'0'62,"239"0"-46,-107 0 0,384 0-1,-344 0 1,411 0 0,197 0 15,-594 0-16,198 0 1,39 0 0,-237 0-1,383 0 1,-370 0-16,383 0 31,-383 0-15,290-13-1,252 13 1,-555 0-16,343 0 31,-251 0-15,-172 0 0,212 0-1,-265 0 1,146 0 15,-225-93 141</inkml:trace>
  <inkml:trace contextRef="#ctx0" brushRef="#br0" timeOffset="11954.29">6390 4313 0,'-14'13'31,"14"27"-16,0 52 1,27-39 0,-14 27-16,0-14 15,80 264 17,-80-237-17,-13 119 1,0 198 15,0 0 0,0 40 1,-26 145-1,-40-172 0,-1-105 0,15-93 1,-15 198-1,41-317-31,-67 211 31,54-26 0,39 27 1,0-27-1,0-225-31,26 146 31,40 52 0,-13-52 1,-40-106-1,-13-66 0,0-14 0,0-330 63,0 13-78</inkml:trace>
  <inkml:trace contextRef="#ctx0" brushRef="#br0" timeOffset="13630.83">7157 4683 0,'0'40'15,"0"92"1,0-66 0,0 106-1,0-106-15,0 199 31,0-172-15,0 131 0,0-91-1,0-14-15,0 357 32,0-357-17,0 13-15,0-13 16,0 239-1,0-239-15,0 278 32,0-252-17,0 292 1,0-305 0,0-13-16,0 0 15,0 93 1,0 238 15,0-226-15,-40-12-1,-66 304 17,93-423-17,0-14 1,0 0-16,0 186 31,13-172-15,0-40-1,0 13 17,0-106 61,26-317-61,14 145-32</inkml:trace>
  <inkml:trace contextRef="#ctx0" brushRef="#br0" timeOffset="14865.93">8189 4379 0,'0'0'0,"0"26"16,0 186-1,0-172 1,0 118 0,0 107-1,0 198 1,0-317 0,0 383-1,0 92 16,0-475-15,0 171 0,0-158-1,0 0-15,40 185 16,-40-159-16,0 331 31,0-357-15,0 158-1,0-224 1,13 0-16,-13-14 16,26 66-1,1 120 1,-27-239 0,0 41-1,0-1 1,0 93-1,0-107 1,0 41 0,0-80-1,0 27-15,0-27 16,0 14 0,0-14-1,0 0 1,0 0-16,0 1 31,0-41 0,0-52-15</inkml:trace>
  <inkml:trace contextRef="#ctx0" brushRef="#br0" timeOffset="16216.97">8956 4683 0,'0'66'31,"0"212"1,-40 291-1,40 159 0,0-371-15,0-185-1,0 582 17,0-40-1,0-542-31,0 304 31,0-343-31,0 290 31,0 93 1,0-132-1,0-226 0,0-65 0,0-186 63,40-251-78</inkml:trace>
  <inkml:trace contextRef="#ctx0" brushRef="#br0" timeOffset="17612.34">9684 4829 0,'0'105'62,"0"160"-30,0-159-32,0 0 15,0 13-15,0 291 31,0-79-15,0 423 15,0-40-15,0-211 15,0-331-15,13 357-1,-13-357 1,0 291 0,0-318-1,0 239 1,0-265 0,0 199-1,0-213 1,26 187-1,-12-240 1,-14-12 0,0 0-1,0-27 1,13-13 15,0-13 0,0-40-15,14-66 0,12-119-1,1 105-15</inkml:trace>
  <inkml:trace contextRef="#ctx0" brushRef="#br0" timeOffset="19015.7">10253 4908 0,'13'26'31,"53"120"0,-53-80-15,14 0 0,52 291 15,-52-237-31,78 329 31,-91-263-15,-14 303-1,0-317 1,0 0-16,0 0 16,0 185-1,0 146 1,13-186 0,0-171-1,-13 13 1,0 264 15,0-185-15,0-106-1,0 345 17,0-411-32,0 159 31,0-14 0,0-184-15,0-1-1,0 1 32,0 12-16,13-39 16,0-105-15,-13 65-32</inkml:trace>
  <inkml:trace contextRef="#ctx0" brushRef="#br0" timeOffset="23417.85">6363 2209 0</inkml:trace>
  <inkml:trace contextRef="#ctx0" brushRef="#br0" timeOffset="29288.25">5940 5159 0,'0'14'63,"0"65"-48,0-39 1,0 39-1,-27 0 1,-25 93 0,52-145-16,-14 13 31,28-40 94,-14-14-109,26 1-1,159-93 1,-145 80-1,66-1 1,-53 14 15,-40 13 32</inkml:trace>
  <inkml:trace contextRef="#ctx0" brushRef="#br0" timeOffset="30328.35">5913 5596 0,'0'0'0,"14"-13"16,105-146 15,-93 93-15,54-53-1,-28 53-15,68-146 31,65-53 1,-13 1-1,39 39 0,160 13 0,105 40 1,-53 40-1,-132 66 0,-172 39 0,-13 27 1,-92 0-32,52 66 125</inkml:trace>
  <inkml:trace contextRef="#ctx0" brushRef="#br0" timeOffset="31336.84">9327 3492 0,'-14'14'31,"14"39"-15,0-27 0,53 80 15,-26-80-15,39-12 15,66-14 0,-26-80 0,-93 67 1,14-53-1,-1-80 0,-39 27 0,-14 66 1,1 27-17,13 26 1,-80-40-1,53 40 1,-65 0 0,78 0-1,-26 40 1,0 39 15,-13 67 0,0-80 1,66-40-17,-26 14 1,26-27 46,26 1-46,93 12 0</inkml:trace>
  <inkml:trace contextRef="#ctx0" brushRef="#br0" timeOffset="31903.75">10120 3678 0,'0'66'16,"0"53"-1,0 0 1,0-93-1,0-12-15,0-1 16,27-13 47,79-40-48</inkml:trace>
  <inkml:trace contextRef="#ctx0" brushRef="#br0" timeOffset="32860.15">10398 3360 0,'13'-26'63,"40"26"-48,53-27 17,-53 27-17,-27 14 16,-26 25 32,0 67-32,-39-13 0,-1-40 1,53-27 46,146 14-47,119 39 0,-212-79 1,-66-13-1,0-14 31,0 1-62</inkml:trace>
  <inkml:trace contextRef="#ctx0" brushRef="#br0" timeOffset="33707.39">11430 3281 0,'0'40'94,"13"12"-63,0-25-15,1-1 0,-1-12-1,13 25 1,-26-26 0,40 40-1,-27 14 16,1-54-15,-14 0 47,-40 27-32,-40-14 0,54-26-15,-106-13-1,105-14 1,-52-12 0,52 12-1,-39-52 1,53 79-1,0-27 1,0 27 0</inkml:trace>
  <inkml:trace contextRef="#ctx0" brushRef="#br0" timeOffset="34644.44">11417 3281 0,'13'0'15,"13"0"16,1 0-15,66 0 0,-27-13-1,-13-1 1,-40 14 0,-13-66 109</inkml:trace>
  <inkml:trace contextRef="#ctx0" brushRef="#br0" timeOffset="35384.18">11999 3268 0,'0'26'94,"13"40"-63,27-13 0,13 0 1,-27-13-1,-26-14 0,0-13-31,0 67 31,0-67 1,-66 13-17,-53-26 16,-53-13 1,172-13-1,-26-27-15</inkml:trace>
  <inkml:trace contextRef="#ctx0" brushRef="#br0" timeOffset="36202.17">12052 3228 0,'26'0'31,"-13"0"-15,54 0-1,-54 0 1,13 0-1,14 0 48,-14 0-47</inkml:trace>
  <inkml:trace contextRef="#ctx0" brushRef="#br0" timeOffset="37128.71">9022 2858 0,'93'13'47,"119"13"-16,-67-26-15,27 0 15</inkml:trace>
  <inkml:trace contextRef="#ctx0" brushRef="#br0" timeOffset="38345.1">9022 2831 0,'0'40'31,"0"79"0,0-80-31,-39 94 31,-41 171 1,80-225-32,-53 146 31,0 13 0,53-132-15,0 0 15,0-66 0,0 13 1,14-53 46,25-40-31,199-39-16,-26 52-16,-133 1 17,-39-14 77,13 14-93,79-41-1</inkml:trace>
  <inkml:trace contextRef="#ctx0" brushRef="#br0" timeOffset="40016.58">12316 2844 0,'14'0'16,"-1"0"-1,0 0 1,13 27-1,67 26 1,-27-14 0,-39-12-1,65-14 1,54 27 15,-146-27 94,0 27-109,0 13-16,0 132 31,-27 53 0,14-185-15,-40 185 15,14-66 0,25-106 1,14-53-32,0 1 31,-13-14 94,-119 0-94,-239 0 0,-92-93 1</inkml:trace>
  <inkml:trace contextRef="#ctx0" brushRef="#br0" timeOffset="57385.4">13494 3545 0,'13'0'16,"80"0"31,105 40 0,583 92-32,-80-118 17,-675-14-1,-13 0 110</inkml:trace>
  <inkml:trace contextRef="#ctx0" brushRef="#br0" timeOffset="58503.16">15055 3506 0,'26'13'31,"107"80"-16,-67-67 1,-40 14 0,14-14-1,-27-13 110,0 1-109,-13-1 93,0 0-31,-119 66-46,-53 54-1,119-107 0,67-26 172,105-66-171</inkml:trace>
  <inkml:trace contextRef="#ctx0" brushRef="#br0" timeOffset="59032.18">16523 2990 0,'93'13'31,"-186"-26"-31,252 39 16,-106-13-1,26 14 1</inkml:trace>
  <inkml:trace contextRef="#ctx0" brushRef="#br0" timeOffset="60062.85">16563 3082 0,'-13'53'31,"26"-106"-31,-40 172 16,27-66 0,-39 199 15,39-186-31,0 132 31,-13-118-15,13-54-16,-14 1 31,1-1 0,26-26 141,67 27-141,12-1 1,-52-26-1,-27 0 63,27 0-79,0 0 17,-27 0 14,53-53-46</inkml:trace>
  <inkml:trace contextRef="#ctx0" brushRef="#br0" timeOffset="60992.74">17238 3492 0,'0'40'16,"0"66"15,13-13 0,13-67 0,27 1 1,-40-27-1,67 0 0,39-93 0,-66 14 1,-27 52-17,1-66 1,-27 54 0,-14-120-1,-38 93 16,38 53-15,-12-14 0,-27 27-1,26 0 1,-12 0 0,26 0-1,-80 13 16,53 14-31,-52 66 32,-1 65-1,67-131-15,26 26-1,0-27 16,0-13 1,53 1-1</inkml:trace>
  <inkml:trace contextRef="#ctx0" brushRef="#br0" timeOffset="61577.04">18031 3797 0,'0'39'16,"0"41"-1,0 52 1,0-79 0,0 0-16,14 26 31,12-118 47,14 25-78</inkml:trace>
  <inkml:trace contextRef="#ctx0" brushRef="#br0" timeOffset="62312.75">18441 3744 0,'0'0'0,"27"-40"16,13 0-16,52-26 16,-52 27-1,145-80 1,-158 66 15,12 0 0,14 79 1,-53 1 77,0 145-78,0-119-31,0 52 16,0-78-1,0-14 1,27 0-16,-14-26 94,0-27-79,40-13 1</inkml:trace>
  <inkml:trace contextRef="#ctx0" brushRef="#br0" timeOffset="63625.21">19209 3109 0,'0'0'15,"53"13"1,-27 0-16,106 27 31,-105-40-15,-1 13-16,-12-13 15,-1 0 95,0 27-95,13-1 1,1 27 0,26 40-1,-40-67 1,14 1 0,-14-1-1,13 0 16,-26 14 1,27 0-17,-27-27 1,0 27 0,0-1-1,26-25 1,-39-14 93,13 13-78,-27 13-15,1 27 0,-106 146 15,132-173-15,-27-13 15,27 1 0,-26-14 16,-67 0-16,-118-53 0,158 40 1,39-1 46</inkml:trace>
  <inkml:trace contextRef="#ctx0" brushRef="#br0" timeOffset="65199.57">14380 7250 0,'0'0'15,"27"105"1,-27-78-1,132 145 1,-53-106 0,106 66-1,-105-79 1,131 40 0,120-40 15,-265-106-16,-26 13 1,26-238 15,-79-66 1,-53 212-1,13 66-31,-106-66 31,-13 92 0,119 40-31,-92 13 32,12 67-17,-158 118 16,53 40 1,172-145-1,79-80 0,106-13 0,305 0-15</inkml:trace>
  <inkml:trace contextRef="#ctx0" brushRef="#br0" timeOffset="66265.32">15584 7302 0,'0'0'16,"251"-171"15,-145 104-31,251-224 32,-66-66-1,-251 53 0,-40 211-15,-13 67 15,0 39 31,-120 291-30,80-158-32,-79 317 31,132-40 0,53-343-31,198 144 31,133-91 1,-199-133-17,27-159 17,-146-92-1,-119 79 0,-119 79 0,119 93-31,-225 0 32,-145 119-1,383-53 0,186 0-15,-80-52-1,357-1 17,-65-40-32</inkml:trace>
  <inkml:trace contextRef="#ctx0" brushRef="#br0" timeOffset="66958.34">18005 7011 0,'0'0'0,"0"146"15,0-120-15,0 186 31,0-159-15,0 0 0,0-40-1,0-39 79,13-146-63,14 106-15,-1 39 0,14-39-16,39 26 15,-66 40 63,1 0-62,-1 14-16,0-1 16,133 13 15,-133-26-16,13 0 1</inkml:trace>
  <inkml:trace contextRef="#ctx0" brushRef="#br0" timeOffset="67832">18521 7117 0,'-40'53'47,"-13"40"-31,27-40 0,-14 185 15,40-212-16,66 40 1,0-39 15,-26-80 1,0 13-32,26-158 31,-53 92-16,-26 66 1,-27-13 15,27 53 16,-27 27-16,40 13 16,53 118-15,-26-131-32,145 132 31,-67-80-16,-25-53 1,-40-26 15,-40-13 1,0-106-1,79-79 0,-39 131-31</inkml:trace>
  <inkml:trace contextRef="#ctx0" brushRef="#br0" timeOffset="68595.92">19235 7223 0,'0'-13'31,"27"0"16,171 13-16,-171 0-31,-1 0 31,-26 13 1,26 159-1,-211 79 0,-66-145 0,238-106 1,66 27 30,132 25-46,-40-12-16,252 0 31,-278-40 0,-119-66 47,119-172-46,-53 132-32</inkml:trace>
  <inkml:trace contextRef="#ctx0" brushRef="#br0" timeOffset="69201.89">21233 5490 0,'-13'159'31,"-133"357"1,40-119-17,-317 1349 1,304-1217 0,-53 437-1,159-834 1,13-39-1,0-133 64,0-198-48,39-13 0,1 158-31</inkml:trace>
  <inkml:trace contextRef="#ctx0" brushRef="#br0" timeOffset="70112.17">21497 7289 0,'14'-13'16,"12"-13"-1,27-1 1,0 27 0,-13-26-16,13 26 15,-27 13 16,0 79 1,-26-39-17,27 27-15,-27-14 16,0 27 0,-159 131-1,80-157 1,-1-1-16,1-13 15,-14 13 1,67-53 0,39-13 15,0 0-15,93 40-1,-53-40 1,132 0-1,-92-27 1,-27 1-16,-53-1 31,1-65-15</inkml:trace>
  <inkml:trace contextRef="#ctx0" brushRef="#br0" timeOffset="70780.03">22251 7382 0,'-26'26'31,"26"1"-15,0 12 15,40 41 0,105 52 0,-118-92-15,12 0 0,54 79 15,-93-106-16,26 13 1,-26 1 15,-39 39 1,12-66-32,-145 53 31,66-53-16,40 0 1,-40-27 15,80 1-15,0-14 0,26 14-16,-67-133 15</inkml:trace>
  <inkml:trace contextRef="#ctx0" brushRef="#br0" timeOffset="71471.17">22172 7183 0,'13'0'78,"40"0"-47,13 0-31,133 0 32,224-13-1,-396 13 0,-1 0 110,14 0-141</inkml:trace>
  <inkml:trace contextRef="#ctx0" brushRef="#br0" timeOffset="72111.17">23283 7276 0,'0'0'0,"-53"40"31,27-1 0,26 41 0,0-54-15,119 146 15,-119-145-31,66 105 32,-53-106-1,-13-12 16,-92-1-16,26 0-15,-146-39 15,186-1-16,12 1 1,-12-93 15,26 39-15</inkml:trace>
  <inkml:trace contextRef="#ctx0" brushRef="#br0" timeOffset="72599.7">23283 7104 0,'14'-26'31,"171"-1"0,-53 14-15,-92 13 0,26 0-1,-40 0 1,40 0 0,-52 0 15,12 0 0,40 40 0</inkml:trace>
  <inkml:trace contextRef="#ctx0" brushRef="#br0" timeOffset="73534.67">23879 8083 0,'0'0'0,"-27"-93"16,14 67-1,13-14 1,0-13 0,13 53 31,53 40-1,-26 13-14,-40-13-1,0-27-15,-13 0-16,-93 14 31,93-27-16,26 0 204,-13-40-203,66 40-16</inkml:trace>
  <inkml:trace contextRef="#ctx0" brushRef="#br0" timeOffset="74479.89">24646 7157 0,'-13'13'32,"-40"133"-1,40 39 0,52 132 0,160-12 1,-146-279-1,52-26 0,1-79 0,0-146 1,-93 172-32,67-159 31,-54 1 0,-92-1 0,-199-26 1,67 185-17,132 66 16,39 14-15,-118 145 0,105-93-1,-39 40 1,-1 27 0,67-120-1,0 27 1,13-27-1,26 54 1,1-54 0,79 54-1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4-06-18T09:16:43.127"/>
    </inkml:context>
    <inkml:brush xml:id="br0">
      <inkml:brushProperty name="width" value="0.05292" units="cm"/>
      <inkml:brushProperty name="height" value="0.05292" units="cm"/>
      <inkml:brushProperty name="color" value="#0070C0"/>
    </inkml:brush>
  </inkml:definitions>
  <inkml:trace contextRef="#ctx0" brushRef="#br0">6800 3969 0,'-13'0'78,"-40"0"-31,-93 0-31,67 0 0,-14 13-1,1 0-15,-14 0 16,-132 93-1,158-79 1,41-1 0,-28 1-16,41-14 15,-67 66 1,54 14 0,-1-40-1,-26 39 1,39-52-16,-39 66 15,40-53 1,26-40 0,0 13-16,-13-12 15,-14 171 17,-13-40-17,1-52 1,25 39 15,1-105-31,13 26 16,0 13-1,0-13 1,0-27-16,13 107 31,1-81-31,12 1 16,1 40-1,-27-67-15,13 14 16,13 39 0,-12-26-16,-1-13 15,26 66 1,-12-80 0,-1 27-1,27 13 1,-13-13-1,0 0-15,-14 0 0,27 13 16,13-13 0,-26 0-16,26-13 15,66 66 17,-105-80-32,26 14 0,0 0 15,119 52 1,-146-79-1,159 93 1,-92-66 0,-1 0-16,1-14 15,-14 0-15,14 1 16,79 26 0,-79-53-16,-1 13 15,-26-13-15,80 0 16,-93 0-1,26 0-15,-13 0 16,146 40 15,-146-14-31,13-13 16,1-13 0,-14 14-16,159-14 15,-172 0 1,13 0-1,13 0-15,93-66 16,-132 66 0,106-80-1,12-26 1,-92 53-16,14 14 16,39-67-1,-66 53 1,-27 13-1,67-66 1,-14 27 0,40-66-1,-92 118-15,12-39 16,173-185 15,-159 145-31,0 26 0,-13 1 16,92-119 15,-119 131-31,27-91 16,-14-27 15,-26 132-31,0-27 0,0 14 16,0 0-1,0-13-15,-26-14 0,13 14 16,-14 26-1,-118-225 17,92 212-32,-13-14 15,26 14-15,-106-53 16,54 53 0,-93-93-1,118 133 1,-131-133-1,105 119 1,-105-26 0,-27 13-1,0-39 1,106 65 0,13 1-16,-185-40 15,185 52 1,-251 1 15,106 13-15,198 0-16,0 13 15,0 27 1,27-27 0,-14 0-16,13 1 15,-39 25 1,13 1-16,-13 0 0,0-1 15,-66 54 1,66-53 0,0-14-1,13 27 1,39-53 0,-12 27-1,-14-1 1,-26 27 15,40-27-31,12-26 16,1 27-1,-27-1 1,27-26 0,-13 27-1,13-27 1,-1 26-1,54 1 110,-40-14-109,53 0-16</inkml:trace>
  <inkml:trace contextRef="#ctx0" brushRef="#br0" timeOffset="4673.24">5966 4829 0,'0'13'78,"0"146"-46,0-106-32,0 13 15,0 53 1,0-106 0,0-26 77,27-14-77</inkml:trace>
  <inkml:trace contextRef="#ctx0" brushRef="#br0" timeOffset="5907.95">5755 4895 0,'0'-13'63,"39"-14"-48,14 27 1,-26-13-16,-1 13 16,14-27-1,-14 27 110,-12 14-109,12-1 15,0 0-15,-12 0-1,-1 1 1,0-14 0,-13 13-1,40 26 1,-14 1-1,-12-13 1,-1-14-16,0 0 16,0 14-16,0-14 15,-13 0-15,0 13 47,0-12-31,0-1-16,0 13 15,-39-12 17,-14 25-1,26-25-31,-52-1 31,53 13-15,-14-26-1,13 0 32,14 0-31,13-13 31,13-13 31</inkml:trace>
  <inkml:trace contextRef="#ctx0" brushRef="#br0" timeOffset="7176.34">6509 4908 0,'0'-26'31,"-13"26"16,-67 0 0,1 39-16,52-26-15,27 1-1,0-1 48,0 27-32,27-14-15,-14-26-1,40 27 1,-13-1 0,-1 0-1,-12 1 1,12-1-1,-12-12 1,-27-1 125,0 27-110,-13-27-31,13 0 16,0 0-16,-27 0 15,1 1 1,13-14-16,-1 13 15,1-13 1,0 0 0,0 0-1,-14 0 32,80-13 47,119-1-78</inkml:trace>
  <inkml:trace contextRef="#ctx0" brushRef="#br0" timeOffset="7874.55">7541 4882 0,'0'119'63,"0"13"-48,26-92 1,-26-1-16,0 1 15,0-27 1,27-13 15,-27-26 63,0-1-78</inkml:trace>
  <inkml:trace contextRef="#ctx0" brushRef="#br0" timeOffset="8576.45">7223 4842 0,'27'0'62,"52"0"-46,-53 0 0,199 0-1,-132 0 1,-14 0-16,27 0 31,-53 13 172</inkml:trace>
  <inkml:trace contextRef="#ctx0" brushRef="#br0" timeOffset="9012.34">8321 4895 0,'-26'119'31,"52"-238"-31,-79 330 15,53-184-15,0 26 16,0-40-16,0 14 16</inkml:trace>
  <inkml:trace contextRef="#ctx0" brushRef="#br0" timeOffset="10609.96">8136 4882 0,'0'-14'62,"40"-12"-31,26 26-15,-53 0 0,0 0-1,14 13 63,26 27-46,0-14-17,-27-26-15,-13 0 16,0 13 0,-13 1 77,0-1-61,0 13-17,0-12 1,-13 39 31,-13-27-32,-40-13-15,13 53 16,-80-39 0,107-27-1,-1-13 126,27-1-63,27 14-47,13 0-15,13-26 15,66 52-15,-93-26-1,1 27 1,-1-27 0,0 0 30,1 0 79,-1 0-109</inkml:trace>
  <inkml:trace contextRef="#ctx0" brushRef="#br0" timeOffset="12026.74">8771 4895 0,'-13'26'31,"-53"67"-15,-14 39-1,14-13 1,-13-26 15,79-80-31,0 14 0,53-67 125,119-212-93,-133 120-1,-39 92 0,0 27-31,0 0 63,0 0-1,0 0-46,0-1-1,0-12 17,0 39 108,13 80-109,1-67-15,-1 67 0,27 13-1,-40-67 1,13 14-16,0-13 31,0-40 110,-13-40-79</inkml:trace>
  <inkml:trace contextRef="#ctx0" brushRef="#br0" timeOffset="12770.88">8652 5093 0,'26'0'78,"-12"0"-62,-1 0 15,13 13 16,1-13-16,-14 0-15,13 0-1,1 0 1,-27 27 15,26-27 79,-26-13-95</inkml:trace>
  <inkml:trace contextRef="#ctx0" brushRef="#br0" timeOffset="13377.97">9022 4882 0,'0'0'0,"0"13"15,-13 40-15,0 13 16,-14 13-16,14 1 16,-13 39-1,12-106-15,14 27 16,0-27-1,0-40 110,53-52-109,-26 53-16</inkml:trace>
  <inkml:trace contextRef="#ctx0" brushRef="#br0" timeOffset="14005.38">9141 4974 0,'0'0'0,"-26"93"16,26-67-1,-13 1-15,13-1 0,0 1 16,0 52 15,0-26 0,13-27-15,0-12 0,-13-28 77,0-144-77,0 105 0,0 13-16</inkml:trace>
  <inkml:trace contextRef="#ctx0" brushRef="#br0" timeOffset="15053.1">9115 5001 0,'13'0'31,"-13"13"0,27 13-15,-1-12-16,1 38 15,12-12 1,14 13 15,0 0-15,-53-40 0,13-13 93,0 0-78,1-13 94,-14-13-125,26-80 16,-26 79-1,0 1-15,0-1 16,0 1-16</inkml:trace>
  <inkml:trace contextRef="#ctx0" brushRef="#br0" timeOffset="17300.91">15266 3850 0,'-39'-14'16,"-199"-25"15,145 26-31,-13 13 15,-158 26 1,171 0 0,-52 41-1,-27 38 1,-27 41 0,106-80-16,1 0 15,-93 93 1,79 0-1,0-40 1,80-40 0,-27 146-1,26-106 1,-26 66 0,53-39 15,0-1-16,0-78-15,0 78 16,0-66 0,0-26-16,53 66 15,-13-39 1,13-1-16,0 1 16,238 158-1,-159-159 1,159 53-1,-40-39 1,-105-67-16,-14 1 16,-13-1-16,40 14 15,291-27 17,-291-13-32,145 0 15,-145 0 1,-1 0-16,147 0 15,-173 0 1,304-53 0,-290 14-1,330-199 17,-119 26-17,-237 119 1,144-105-1,-185 39 1,-65 14 0,-14 39-1,-106-238 1,26 132 15,41 93-31,-1 13 0,14 0 16,-27-79-1,-40 0 1,40 106-16,-13-1 16,-93-79-1,80 80 1,-14 26-16,14 0 16,-186-106-1,160 120 1,-28 12-16,-105-52 15,40 39 1,118 27 0,14 0-16,-13 0 15,26 13-15,-27 0 16,1 0-16,-27 0 16,-26 0-16,13 0 15,13 0-15,0 26 0,-145 27 31,198-27-15,27-26 0,-1 0-16,-13 0 15,-39 27-15,39-14 16,-13 0-16,-26 1 16,-53 91-1,66-52 1,-14-13-16,1 13 15,66-27 1,13-12 15,79-14 1</inkml:trace>
  <inkml:trace contextRef="#ctx0" brushRef="#br0" timeOffset="19222.68">13652 5014 0,'14'26'32,"-14"93"-17,26-66 1,-26-13 0,0-14-16,0 1 15,0 26-15,0 13 16,0-26 15,0-27-31,-13-53 94</inkml:trace>
  <inkml:trace contextRef="#ctx0" brushRef="#br0" timeOffset="20476.32">13388 5040 0,'40'-26'47,"-27"26"-47,53-40 31,-26 27-31,13 13 0,-27-13 16,27 13 15,-40 0 47,40 53-46,-13-27-17,26 1 1,-13 39 0,-27-40-1,-26-13 32,27 14-31,-27-14-16,0 27 15,26-14 1,-26 1 0,0-1-1,0 1-15,0-14 16,0 0-16,0 0 15,0 14 1,-13 26 0,-13-27-1,12-26 32,-131 0-31,118 0-1,-52-26 1,39 12 0,27 14-1,0 0 48,-14-26-16,14 13-32,26-14 48,27 14-48</inkml:trace>
  <inkml:trace contextRef="#ctx0" brushRef="#br0" timeOffset="21578.86">14499 4987 0,'-185'0'32,"370"0"-32,-396 0 15,184 0 1,-13 0-16,27 14 31,13 12 32,0 1-32,27-1-15,12 14-1,-39-27-15,40 0 16,0 0-1,-14 14 1,-26-14 47,79 53-32,-65-53-31,-14 1 15,26 12 17,-26-13 15,-40 40-16,14-26-16,0-14 17,12-13 15,-12 0-32,13 0 1,-14 0-1,14-13 1,13 0 0,0-14 31,0 1-47</inkml:trace>
  <inkml:trace contextRef="#ctx0" brushRef="#br0" timeOffset="22108.22">15253 4908 0,'0'13'16,"0"14"-1,0 26-15,0 26 32,0 67-17,0-120-15,0 27 31,0-40-15,0-66 93,27 27-93</inkml:trace>
  <inkml:trace contextRef="#ctx0" brushRef="#br0" timeOffset="22918.19">15028 4934 0,'159'-13'78,"-40"-26"-63,-66 25 1,53 1-16,-80 13 219,1 0-188</inkml:trace>
  <inkml:trace contextRef="#ctx0" brushRef="#br0" timeOffset="23705.91">15888 4829 0,'-13'26'31,"13"1"-15,0 12-1,0 27 16,0-13-15,0 13-16,0 80 31,0-40-15,0-66-16,0-14 16,0-13-16,-13-13 15,39 0 110,1-13-109,12 13-16,-12-13 15,-1 13-15,80-27 47,-106 14 110,0-27-142</inkml:trace>
  <inkml:trace contextRef="#ctx0" brushRef="#br0" timeOffset="24420.68">15849 5106 0,'0'-13'47,"26"13"-32,27 0 1,-40 0 31,0 0 0,1 0 0,-1 0-32,93-13 1,-14-13 15</inkml:trace>
  <inkml:trace contextRef="#ctx0" brushRef="#br0" timeOffset="25113.42">15888 4802 0,'27'0'78,"12"0"-47,-12 0-15,26 0-1,-40 0 79,80 0-78,-1 0-1,1 0 1</inkml:trace>
  <inkml:trace contextRef="#ctx0" brushRef="#br0" timeOffset="26107.39">16391 4829 0,'-66'0'16,"132"0"-16,-172 13 0,106 0 15,0 14 48,53 52-16,-27-66-32,1 0-15,26 14 16,-13-1 0,-27-12-1,0-1 1,0 0 31,-13 0-32,13 27 1,1-14 0,-14-12-16,13 12 31,-13 14 31,-66-27-30,13 0-32,13-13 0,-26 27 15,-13-27 1,65 0 15,14-14 0,-13 14-15,0-26 0,13 13-1,0-27 1,40 0-16,-27 14 0,27-1 15,26-12-15</inkml:trace>
  <inkml:trace contextRef="#ctx0" brushRef="#br0" timeOffset="26651.41">16801 4829 0,'0'39'16,"0"-12"0,0 105 15,0-66-31,0-13 0,0-13 15,0-14-15,0 1 16,0-1 15,13-26 32,-13-13-32,0-40-15,0 27-16,0-14 15,0 13-15</inkml:trace>
  <inkml:trace contextRef="#ctx0" brushRef="#br0" timeOffset="27531.24">16669 4802 0,'39'0'125,"28"0"-109,25 0 0,54-26-1,-120 26 16</inkml:trace>
  <inkml:trace contextRef="#ctx0" brushRef="#br0" timeOffset="34278.11">5953 6773 0,'0'-13'110,"66"-13"-95,14-14-15,-27 27 16,-14 0-16,41-1 47,105-12 0,-145 13-32,79-27-15,-27 13 16,14 14 0,-80 13-16,1-13 93,224-13-61,-185 12-32,80-25 15,-120 39 1,14 0-16,53-27 94,26-13-79,-40 40-15,53-26 16,-39-14 0,-66 27-1,-1 13-15,0-13 16,67-14 46,158-26-30,-171 40-32,39-13 46,0-1-14,66 14-1,-26-40-15,-80 40-1,-52 0 1,-1 13-16,-13 0 15,27-14 17,145-12-1,-105 26-31,12 0 31,-39-13-31,-13 13 0,-14-13 16,27-1-1,-26-12 1,-1 26 0,1 0-16,-1 0 15,40-27 1,0 1 0,-26 13-1,-27-14 1,0 27 46,1 0 32,65-39-63,-13 39-31,0 0 16,1-27 0,-41 14-16,14 13 15,-14-13-15,14-1 281,-27 14-265,0 0-16,1-13 16,12 13-1</inkml:trace>
  <inkml:trace contextRef="#ctx0" brushRef="#br0" timeOffset="36527.36">7170 6720 0,'0'67'141,"0"-28"-141,0 1 15,13 39 1,-13-39-1,0-14 1,0-12-16,0-1 31,0 0-31,0-26 125,0-14-125</inkml:trace>
  <inkml:trace contextRef="#ctx0" brushRef="#br0" timeOffset="38092.08">7117 6681 0,'14'0'62,"12"0"-46,-13 0-16,0 0 15,1 0 17,12 0 46,14 13-63,-1 13 1,-12 1 0,-27-14 93,0 27-78,0-14-15,0-13-1,0 14 1,0 13 47,-13 13-32,-40-27-16,26 0 1,1-12 0,13-14-1,-1 0 48,-118 13-32,119-26 47,0 13-62,13-14-1,0 1 79,132-66-78</inkml:trace>
  <inkml:trace contextRef="#ctx0" brushRef="#br0" timeOffset="39207.97">7660 6641 0,'0'0'0,"-14"0"0,-12 0 0,13 0 16,-14 0-1,-12 0 1,12 0 0,27 27 93,13 12-93,1-26-1,12 14 16,-13-1-31,14 1 32,-14-14-17,0 13 17,-13-12 14,27 12-30,-54-13 109,1 1-109,-14-1-1,14-13 1,-1 0 46,1 0-46,26-13 62</inkml:trace>
  <inkml:trace contextRef="#ctx0" brushRef="#br0" timeOffset="40261.25">8162 6707 0,'14'0'63,"52"80"-16,-53-14-32,53 13 1,-53-52-1,14-1 1,-14-26 125,27-79-79,-40 52-46,39-26-1,-12 14 1,-14 12 0,-13 14 15,13-27-15,-13 27-16,0 0 15,14 0-15,-1-1 188</inkml:trace>
  <inkml:trace contextRef="#ctx0" brushRef="#br0" timeOffset="41504.37">8625 6998 0,'0'-53'63,"14"40"-63,25-53 15,14-27 1,-40 67-16,1-1 15,-1 1 1,-13 13 0,0 0-16,0-14 15,0 1 1,13-1 15,-13 1 16,0 39 125,13 13-156,1 27-1,12-13 1,1 0-16,-27-1 15,26 27 1,-13-26-16,0-13 16,-13-1-1,14 1-15,12-14 172,-39-13-125</inkml:trace>
  <inkml:trace contextRef="#ctx0" brushRef="#br0" timeOffset="42315.66">8678 6839 0,'0'0'15,"14"0"1,12-13-16,0 0 15,1-13-15,79 26 47,-93-27 16,0 27 62,27 0-94,-27 0-31</inkml:trace>
  <inkml:trace contextRef="#ctx0" brushRef="#br0" timeOffset="43318.02">9062 6482 0,'0'27'0,"-53"184"47,53-184-32,-13 26 1,13-14-1,0-25 1,40-14 156,-14 0-156,-13 0-16,27 0 0,13 0 46,-40 0 48,0 0 16,40 0-79,-53-53 78</inkml:trace>
  <inkml:trace contextRef="#ctx0" brushRef="#br0" timeOffset="44764.78">7779 2791 0,'0'-13'31,"0"-40"-15,39 14-16,-12-1 15,13 0 1,-14 40-16,1-13 16,-1 13 62,14 0-63,-27 13-15,27 14 16,-40-14 15,0 13 1,0 14-17,0-14 1,0 14-16,0-27 15,-40 54 1,27-41 0,-40-13-16,-13 27 15,13 0 17,26-14-32,1 0 15,26 1 1,-27-1 31,41-26 31,25 27-63,14-27-15,40 26 16,39 1 15,-119-27-15,-13-13 93</inkml:trace>
  <inkml:trace contextRef="#ctx0" brushRef="#br0" timeOffset="45662.36">8176 3082 0,'0'0'16,"53"53"0,-27-26-1,-13-27-15,14 26 0,52 1 47,-26-27-16,-27-14-15,1-12 0,-14 26-16,0-26 15,14 12-15,-27-12 32,0-14-17,0 14-15,0-1 0,0 1 16,-53-40-1,0 39 1,13-12 0,-13 25-1,40 14-15,0 0 16,-27 0 0,14 0-1,13 0-15,-1 14 16,-12 12-1,-27 27 17,26-13-17,27 39 1,0-53 0,40 41-1,-40-54 1,27 13-1,-27-13-15,53 27 16,-40-13 0,0-27 31,13-40 31,1 13-47</inkml:trace>
  <inkml:trace contextRef="#ctx0" brushRef="#br0" timeOffset="46759.81">8916 2871 0,'-26'53'15,"52"-106"-15,-65 211 32,26-91-32,13-54 15,0 40 1,0-27 15,0 1-15,0-1-1,0 14 1,0-27 0</inkml:trace>
  <inkml:trace contextRef="#ctx0" brushRef="#br0" timeOffset="47318.2">8705 3135 0,'53'0'31,"0"0"-15,13 14-16,-13-1 16,39-13-1,-52 0 1</inkml:trace>
  <inkml:trace contextRef="#ctx0" brushRef="#br0" timeOffset="47771.06">9102 3149 0,'26'26'0,"-52"-52"0,92 65 16,13 67 0,-13 0-1,0-14 16,-66-65 79,-26-40-95,0-14 17</inkml:trace>
  <inkml:trace contextRef="#ctx0" brushRef="#br0" timeOffset="48422.12">9287 3254 0,'-13'67'32,"-1"-28"-17,-12 41-15,26-41 0,-40 67 16,14-53-1,13 13-15,-1 0 16,1 27 0,0-80-1,13 0-15,0 14 16,0-40 78,185-173-63,-172 147-31</inkml:trace>
  <inkml:trace contextRef="#ctx0" brushRef="#br0" timeOffset="49153.41">9512 3215 0,'0'0'0,"-13"13"16,13 0-1,0 14 48,26-14-48,0 27 1,1-27 0,-14 0-16,0-13 0,-13 13 15,27 0 1,-27 1-16,26 12 31,-26 1 16,0-14-16,0 0-15,0 0-1,-13-13 32,-27 0-31,14 0-16,-27 0 31,40 0-31,0 0 47,13-13-31,-14-13-1</inkml:trace>
  <inkml:trace contextRef="#ctx0" brushRef="#br0" timeOffset="53841.2">10120 6839 0,'-13'40'63,"-27"13"-48,27-26-15,-13-1 16,26-13 0,26-13 124,1 27-124,26 26 31,-27-27-32,-13 1-15,-13-1 16,27 0 0,-27-12-1,0 25 48,0-25-32,-14-14 47,-91-67-47,105 54-15,-27 0 15</inkml:trace>
  <inkml:trace contextRef="#ctx0" brushRef="#br0" timeOffset="54795.99">10160 6800 0,'26'-27'31,"-12"27"-16,12 0 1,-13 0 0,14 0 46,-27-13-46,13 13-16,27 0 47,-14 0-16</inkml:trace>
  <inkml:trace contextRef="#ctx0" brushRef="#br0" timeOffset="56732.91">10927 6866 0,'0'66'62,"0"-39"-62,-13-1 0,-53 186 32,66-159-17,0-14-15,-27 1 16,27 0-1,-13-27-15,13 0 0,0 14 16,-13-27 0,13-40 77,0 13-77</inkml:trace>
  <inkml:trace contextRef="#ctx0" brushRef="#br0" timeOffset="57934.2">10544 7064 0,'13'0'47,"0"0"-31,27 0 31,26 0-32,-26 0 1,-14 0 0,-13 0 93,1 0-93,38 14-1,1-1 1,-53 0 0,27-13 249</inkml:trace>
  <inkml:trace contextRef="#ctx0" brushRef="#br0" timeOffset="58598.62">11060 7197 0,'26'92'32,"40"1"-17,-66-80 1,13-13-16,1 13 15,-1-13 79,0-13-63</inkml:trace>
  <inkml:trace contextRef="#ctx0" brushRef="#br0" timeOffset="59163.35">11390 7223 0,'0'13'16,"0"14"0,-66 184 15,26-144-15,-79 118-1,80-132 1,12-14-16,14 1 15,0-40 1,0 13 0,13 1-1,26-81 79,14-12-78,13 26-16,0-13 15,26 26 1</inkml:trace>
  <inkml:trace contextRef="#ctx0" brushRef="#br0" timeOffset="60002.75">11642 7223 0,'-14'0'31,"14"13"47,27 14-62,-14-1-1,0-26-15,14 40 0,-27-27 16,40 14 0,-27-14-1,-13 0 32,0 0-31,13 14-1,-13-1 1,0 1 0,0-14-1,-53 27 32,-13-27-31,13 0-1,-40-13 1,67 0-16,13 0 16,13-13 31,-14-27-16,14 14-16,0-1-15,0 1 16</inkml:trace>
  <inkml:trace contextRef="#ctx0" brushRef="#br0" timeOffset="61932.37">18322 4286 0,'0'0'0,"0"-66"15,27-40 1,-1 53 0,1 0-16,-1 27 15,14 0-15,-40-1 16,53 1 0,-27 26 62,-12 13-63,12 27 1,0-1 0,-12-12-1,-1 26 1,-13-27-1,-27 40 1,1-39-16,-53 78 31,65-65-31,-25-27 0,39 1 16,-14 12 0,1-13-1,26-13 48,14 0-48,-1 14-15,14-14 47,-13 0-31,-14 0-16,0 0 15,40 0 1,-40 13 15</inkml:trace>
  <inkml:trace contextRef="#ctx0" brushRef="#br0" timeOffset="62827.89">18997 4008 0,'0'27'0,"-13"-14"0,26-53 0,-26 93 79,53-26-33,-1 13-30,1-14 0,-14-13 15,1 40 16,-14-40-47,14 40 15,-27-40 1,26 40 0,-13-39-1,-13-1-15,0 0 16,0 0 0,0 1-1,0-1-15,-13 0 16,-40 13-1,-40 14 1,93-13 0,-79-27-1,26-14 1,27 14 0,-1-13-16,-12 0 15,12 0 1,-79-93 31,93 79-32,0 27 1,-14-39 0,41 12-1</inkml:trace>
  <inkml:trace contextRef="#ctx0" brushRef="#br0" timeOffset="63778.21">19010 3942 0,'14'0'94,"-14"-13"-79,13 13-15,0-13 16,80 13 0,-1-13-1,-12-1 1,12 1-16,-26 13 0,-52 0 15</inkml:trace>
  <inkml:trace contextRef="#ctx0" brushRef="#br0" timeOffset="64754.3">19870 3916 0,'0'40'0,"-13"-14"16,-13 80 0,26-80-16,0 14 15,-27 0 1,27-27 0,0 0-1,0 0-15,-26 14 16,26 26-1,-27-14 17,1 14-17,26-39 32,-14-14 0,1 0-31</inkml:trace>
  <inkml:trace contextRef="#ctx0" brushRef="#br0" timeOffset="65387.7">19645 4180 0,'93'0'16,"-186"0"-16,226 0 15,-80 0-15,-14 0 16,-12 0-16,-1-26 31,-13 26 204</inkml:trace>
  <inkml:trace contextRef="#ctx0" brushRef="#br0" timeOffset="66448.32">20082 4167 0,'0'27'0,"0"-54"0,13 93 16,-13-52 0,13-1-16,1 0 15,-1-13 1,26-13 31,41-27-32,-27-13 1,-40 53 0,-13 40 234,-26 13-235,-41 26 1,-38 80 0,105-119-1,-14 52-15,-39 14 0,0 13 16,-13-13-16,-26 66 15,65-93 1,14-13 0,0-52-16,0 12 0,-1-26 47,-131-198-16,79 118-16,13-39 1,40 80 0,13 12-1,0-13-15,0 14 16,158-93 0,-105 92-1,-13 27-15,0-26 16,-14 13-16,-13 13 15,1 0 1,-1-13 0,53-1-1,53-12 1,212-40 0,-225 13-1</inkml:trace>
  <inkml:trace contextRef="#ctx0" brushRef="#br0" timeOffset="67368.43">20651 4233 0,'-66'0'32,"132"0"-32,-119 27 125,66-1-110,14 14 1,-1-14-1,-13 14 1,0-27 0,-13 1-1,0-1-15,0 0 16,14-13-16,-14 13 16,0 14 15,0-1-16,0-13 1,-14 1 47,-171 25-32,132-39-31,0 0 0,27 0 47,13-13-16,13 0-31,0-14 16,13-12-1,0 12-15,67-12 16,-28-14 15,-25 39-31,-1 1 0</inkml:trace>
  <inkml:trace contextRef="#ctx0" brushRef="#br0" timeOffset="68201.86">20399 3836 0,'14'0'31,"-1"0"-15,13 0-16,-26 14 16,27-14-1,-27 13-15,26 0 172</inkml:trace>
  <inkml:trace contextRef="#ctx0" brushRef="#br0" timeOffset="88091.73">4802 8652 0,'0'40'31,"0"12"-15,0 28-16,0-40 15,0 12 1,0 1-16,0 27 16,27-54-1,-27 14-15,0-67 125,0 14-109,0-13-16</inkml:trace>
  <inkml:trace contextRef="#ctx0" brushRef="#br0" timeOffset="89243.07">4749 8559 0,'13'0'16,"1"27"-1,12-1-15,1 1 16,-1 12 0,27 27-16,0 14 15,26 39 1,-39-66-16,0-13 0,-27-40 31,0-14 63,67-78-63,-41 26-31,-26 52 16,1-25-1,12 12 1,-26 1 62,53-27-47,-40 26-31,-13 1 0,14 13 16,-1-1 0,-13 28 62,13 224-47,-13-119-15,0 13-1,0-92 1,13-40-1,-13-27 79,0 1-63,13 26-31</inkml:trace>
  <inkml:trace contextRef="#ctx0" brushRef="#br0" timeOffset="90252.09">5715 8864 0,'0'39'157,"0"14"-157,79 79 31,54-26-16,-54-79 17,0-40-1,-79-1-31,27 1 16,-27-13-1,0-1-15,0 14 0,0 0 16,0-14-16,0-65 31,-13 39-15,-1 26-1,1 1 1,13-1-16,-53 27 94,27 0-79,-133 14 17,93 25-17,53-12 1,13-1-16,-14 1 15,1-1 1,26-26 109,14 0-109</inkml:trace>
  <inkml:trace contextRef="#ctx0" brushRef="#br0" timeOffset="90743.02">6178 8943 0,'53'132'32,"-53"-79"-32,13 13 31,0-66 63,-13-13-63,0-13-16</inkml:trace>
  <inkml:trace contextRef="#ctx0" brushRef="#br0" timeOffset="91470.48">6218 8916 0,'13'-26'16,"53"-14"-1,-13 14 1,-27 13 0,27-14-1,-39 27-15,105 66 110,-66-39-95,-27-14 1,53 53 0,-79-53 30,0 40-30,0-26-16,0-1 16,0 27-1,-26 0 1,13-40 0,-14 1-1,14-14-15,-40 26 16,13-26-16,-12 13 15,-41 14 1,40-27-16,13 0 16,-26 0-1,53 0 1,13-14 15,0-38-15,0 25-1</inkml:trace>
  <inkml:trace contextRef="#ctx0" brushRef="#br0" timeOffset="92707.88">6906 8758 0,'13'0'63,"0"26"-48,-13 14-15,27 52 16,12 54 0,-26-80-1,14 14-15,-14-1 16,0-53-16,-13 1 16,0-14-1,14-13 126,25-13-79,-12 0-46,-14 13 203,27-14-204,39-12 1,-13 26 0,-53 0-16,-13-27 109,0-25-78,-13 25-15</inkml:trace>
  <inkml:trace contextRef="#ctx0" brushRef="#br0" timeOffset="93453.26">7064 9022 0,'53'-13'172,"0"13"-156,-13 0-16,-14 0 15,80 0 1</inkml:trace>
  <inkml:trace contextRef="#ctx0" brushRef="#br0" timeOffset="94310.9">7011 8718 0,'27'0'62,"52"13"-31,-52-13-31,-14 0 16,27 0 15,-27 0 63,146 53-63,-133-53-31,-26 13 63</inkml:trace>
  <inkml:trace contextRef="#ctx0" brushRef="#br0" timeOffset="95205.84">7567 8718 0,'0'172'31,"0"-344"-31,0 384 16,0-146-16,0-13 15,0-14-15,0 1 16,-26 53-1,26-67 1,-27-26-16,27 27 31,13-27 94,54 0-109,65 0 15,40 0-31,-146 0 16,-12 0 15,-28 0 172</inkml:trace>
  <inkml:trace contextRef="#ctx0" brushRef="#br0" timeOffset="100441.11">8255 9022 0,'13'0'47,"40"0"31,-13-13-62,-14 13-1,54 0 1,-1 0-16,-53 0 0,1 0 15</inkml:trace>
  <inkml:trace contextRef="#ctx0" brushRef="#br0" timeOffset="101467.3">9009 8639 0,'0'145'219,"0"-92"-203,0 119-1,-13-106 1,13-26-16,-13-40 15,39 0 157,40-13-140,-13 13-32,-40 0 15,40 0 1,-39 0-1,-14-27 79</inkml:trace>
  <inkml:trace contextRef="#ctx0" brushRef="#br0" timeOffset="101972.26">9221 8930 0,'0'26'47,"-27"120"-32,14-107 1,0 14-16,0 0 16,13-26-1,0-14-15,0-26 188,0-67-173</inkml:trace>
  <inkml:trace contextRef="#ctx0" brushRef="#br0" timeOffset="102599.03">9485 8665 0,'0'40'47,"0"26"-31,14 53-1,-1-40-15,13 1 16,1 26 0,-14-53-1,0-27 48,-13-39 15,13-14-63</inkml:trace>
  <inkml:trace contextRef="#ctx0" brushRef="#br0" timeOffset="103674.24">9697 9009 0,'0'13'16,"0"1"0,-13 25 15,13 1-15,0-27-16,13-13 93,40 0-61,-27-13-17,1-27 1,-1 40-1,-26-13 32,0-13-31,0-1 15,0 14-15,-13 0-16,0-1 15,0 14 1,-40-13 0,0 13-1,40 0 1,-1 0 15,1 40-15,0-27-1,0 14-15,-1-14 16,14 0-16,-13 0 16</inkml:trace>
  <inkml:trace contextRef="#ctx0" brushRef="#br0" timeOffset="104556.56">9803 9062 0,'0'13'15,"0"-26"-15,26 26 16,-26 0-1,27-13 48,-1 0 93,80 0-125,-80 0-31</inkml:trace>
  <inkml:trace contextRef="#ctx0" brushRef="#br0" timeOffset="105079.09">10067 8890 0,'40'13'16,"-40"27"-16,53 53 31,-40-67-15,0-13-16,14 14 16,-14-41 124</inkml:trace>
  <inkml:trace contextRef="#ctx0" brushRef="#br0" timeOffset="105595.64">10292 8943 0,'-13'40'31,"13"13"-15,-145 171 15,39-65-15,26-53-1,41-53 1,39-106 109,53-79-110</inkml:trace>
  <inkml:trace contextRef="#ctx0" brushRef="#br0" timeOffset="106637.83">10332 8943 0,'13'0'47,"0"0"-31,27 13 0,-13-13-1,-14 0 1,13 0-16,-12 0 15,-14-13 17,0-14-1,0 14-15,0 0-16,0 0 78,-40 13-47,27 0-15,-14 13 15,1 13-16,-1-12 17,27 25-17,13 14 1,1-26 0,-1 26-1,13-14 16,-26-25-31,27-14 0,26 0 47,66 0-15,-80 0-17,-39-14 32,0-12-31</inkml:trace>
  <inkml:trace contextRef="#ctx0" brushRef="#br0" timeOffset="107248.26">10742 8969 0,'0'0'16,"27"40"-16,-27 0 0,0-27 15,0 13 1,0-52 109,26 13-109,27-53-1,13-40 1,-39 79 62,-1-12-62,14-14-1,-27 53 1,27 0-16</inkml:trace>
  <inkml:trace contextRef="#ctx0" brushRef="#br0" timeOffset="108447.06">11086 8758 0,'0'0'15,"-93"-14"1,93-25 109,14 52-110,-1 13-15,0-26 16,-13 14 0,0-1-16,13-13 31,-13 26 31,0-12-46,0 12 0,0-13-1,0 1 1,0-1 0,-13-13-16,0 26 31,0-26 47,-40 0-62,40 0-1,-54 0-15,54 0 16,0 0-1,13-13 314</inkml:trace>
  <inkml:trace contextRef="#ctx0" brushRef="#br0" timeOffset="110908">12409 8242 0,'0'145'78,"0"-79"-62,0 67-1,0 211 1,-27-119-16,-39 52 0,-79 438 31,92-556-15,13-54-16,27 14 16,0-119-1,13-13 188,0-13-187</inkml:trace>
  <inkml:trace contextRef="#ctx0" brushRef="#br0" timeOffset="113563.35">13309 9155 0,'13'-106'125,"40"0"-94,-53 66-31,0 14 16,13-14 15,0 14 16,0-1-16,1 67 110,-1 52-125,13-39-1,-12 119 1,-14-119-1,0-26-15,13-1 16,0-26 109,0 0-94,40-26 1</inkml:trace>
  <inkml:trace contextRef="#ctx0" brushRef="#br0" timeOffset="114488.06">13811 8969 0,'0'14'0,"0"-28"15,0 41-15,0-1 0,0 1 16,0 26-1,13-40 1,1 0-16,-1 14 16,40-1-1,39-52 48,-25-41-48,12 28-15,40-67 16,-26 53 0,-93 27 46,0-1-46,0 14-16,0-14 15,-80-39 1,54 40 0,-27 13-1,26-1 1,-78 14 0,91 0-1,-65 40 1,53-14-1,-41-26 1,41 40-16,-14-40 16,1 53-1,25-53 1,1 93 0,0-67-1,13 40 1,0-39-16,0-14 15,0 13-15,0-12 94,13-14-78,14 26-16,-1-26 15</inkml:trace>
  <inkml:trace contextRef="#ctx0" brushRef="#br0" timeOffset="115316.63">14552 8903 0,'27'93'47,"-1"-14"-31,-26-26-1,0-40 1,13-13 62,14 0-16,92-13-30,-80 13-32,-25 0 15</inkml:trace>
  <inkml:trace contextRef="#ctx0" brushRef="#br0" timeOffset="116172.03">14552 8956 0,'13'0'31,"40"0"1,-40 0-17,1 0 1,-1 0 0,0 13 124</inkml:trace>
  <inkml:trace contextRef="#ctx0" brushRef="#br0" timeOffset="117000.88">14526 8850 0,'26'0'94,"80"0"-47,-53 0-32,-27 0 126,-12 0 15</inkml:trace>
  <inkml:trace contextRef="#ctx0" brushRef="#br0" timeOffset="117450.79">15015 8903 0,'13'40'15,"-26"-80"-15,40 199 16,-1-133-16,-26 1 16,0-1 62,26 14-63,-26-13 1,0-41 47,0-52-48</inkml:trace>
  <inkml:trace contextRef="#ctx0" brushRef="#br0" timeOffset="118548.5">15015 8930 0,'-13'-14'32,"13"-38"-1,0 38-31,26-52 31,-12 53-15,25-14-1,-12 1-15,-1 13 16,40-14 0,53 1 15,-105 26-16,12 40 79,-13-1-78,1-12-1,-1-1 1,-13 1 0,0-1 15,0 14-15,-13 13 15,-1-40-16,-25 27 1,12-40 15,14 26-31,-53-26 32,-53 0-17,53 0-15,-14 0 16,14 0-16,0-26 15,79 26 173</inkml:trace>
  <inkml:trace contextRef="#ctx0" brushRef="#br0" timeOffset="122412.6">4710 10583 0,'0'-13'47,"39"0"-31,-12-40-16,39 13 15,66-39 17,-92 52-17,-40 41 141,0 118-124,0-79-17,0-40 1,13-13 78</inkml:trace>
  <inkml:trace contextRef="#ctx0" brushRef="#br0" timeOffset="122931.28">5120 10623 0,'13'0'16,"0"13"31</inkml:trace>
  <inkml:trace contextRef="#ctx0" brushRef="#br0" timeOffset="124139.99">4948 10835 0,'0'-14'62,"13"1"-46,0 13-16,-13-13 16,13 13 31,14 26 15,-27 41-31,0-41-31,26 14 16,-26-1 15,0-25-31,0-1 16,0 13-16,-13-12 15,-40 25 1,13-12 0,-65 79-1,78-106-15,14 0 16,39 13 125,-12-13-126,52 26 1,-40-13-1,1-13 95</inkml:trace>
  <inkml:trace contextRef="#ctx0" brushRef="#br0" timeOffset="124718.33">5186 11232 0,'13'0'141</inkml:trace>
  <inkml:trace contextRef="#ctx0" brushRef="#br0" timeOffset="125568.66">5675 10319 0,'14'53'62,"12"39"-46,-13-26-1,0 1 17,-13-54-32,14-13 140</inkml:trace>
  <inkml:trace contextRef="#ctx0" brushRef="#br0" timeOffset="126500.8">5794 10530 0,'93'-13'47,"66"13"-16,-67 0-31,27 0 16,199 0-1,-252 0 1,-39 0-16,25 0 16,1 0-1,-26 0 1,12 0-1,54 0 1,-40 0 0,66 0-1,-26 0 1,-67 0-16,27 0 16,40 0-1,-27 0-15,-27 0 16,28 0-16,197 0 31,-92 0 0,-79 0-31,-27 0 0,13 0 16,67 0 0,-1 13-1,-65 1 1,422 25 15,-396-39-31,-13 0 0,211 0 47,-251 0-31,-26 0-1,-14 0 1,-13-13 156</inkml:trace>
  <inkml:trace contextRef="#ctx0" brushRef="#br0" timeOffset="127295.08">9485 10385 0,'27'13'31,"39"0"-31,-13 14 16,0-1-16,39 1 15,120 26 1,-146-27 0,-39-26-16,12 13 15,-39 1 110,-119 12-93,53 14-32,26-27 15,-118 40 1,12-27-1,133-26 1</inkml:trace>
  <inkml:trace contextRef="#ctx0" brushRef="#br0" timeOffset="128221.06">5675 10967 0,'14'79'47,"12"14"-31,14-14-1,-40-13 1,0-52 0,0-1-16,26 13 46,-26-39 64,0-13-95</inkml:trace>
  <inkml:trace contextRef="#ctx0" brushRef="#br0" timeOffset="129210.12">5768 11179 0,'13'0'16,"291"0"30,-145 0-30,-27 13-16,14-13 16,-27 0-1,-26 0 1,-27 0 0,13 0-16,-13 0 15,40 0 1,-40 40-1,67-1-15,-94-39 16,1 0 0,793-410 15,-647 344-31,144 13 31,-237 53-15,0 0-1,-41 0 1,-25 0 0,-1 0-16,41 0 15,-41 13 1,40-13-16,-26 0 16,0 0-16,12 0 15,-25 0 1,-1 0-16,1 0 0,12 0 15,-39 14 1,27-1 31,13 0-31,39 0-1,-39-13 1,-54 0 203,-91 27-188</inkml:trace>
  <inkml:trace contextRef="#ctx0" brushRef="#br0" timeOffset="130192.77">9591 10702 0,'119'133'47,"80"-27"-32,-133-67 1,-40-12-16,-13-27 16,-13 26 30,-13 1 95,-79 39-125,39-27-1,-27-39-15,27 27 16,-66 13 0,80-27-16,-27-13 15,66 13 1</inkml:trace>
  <inkml:trace contextRef="#ctx0" brushRef="#br0" timeOffset="131531.24">4868 11774 0,'14'13'16,"-14"0"0,0 1-1,0-1-15,0 13 16,0-12-16,0-1 16,13 0 30,0-13-14</inkml:trace>
  <inkml:trace contextRef="#ctx0" brushRef="#br0" timeOffset="132014.97">4908 12250 0</inkml:trace>
  <inkml:trace contextRef="#ctx0" brushRef="#br0" timeOffset="132438.44">4908 12435 0,'0'14'110,"0"12"-95</inkml:trace>
  <inkml:trace contextRef="#ctx0" brushRef="#br0" timeOffset="133514.73">4736 12647 0,'0'13'16,"13"120"15,-13-94-31,13 14 15,1-13-15,-1-14 16,-13-12 0,13-14 109,-13-14-110,13 14-15</inkml:trace>
  <inkml:trace contextRef="#ctx0" brushRef="#br0" timeOffset="134381.74">4895 12938 0,'0'0'0,"13"27"31,0-14-31,0-13 16,14 0 0,-1 0-1,54 0 1,52-13-1,-105-14 1,12 27-16,-39-26 31,0-14-15,0 0 15,0 1-31,-13 12 31,-53-52 1,53 52-32,-14 1 15,1 26 1,-1 0 31,-12 26 15,25 14-46,-25 0-16,-14 66 16,26-67-1,14 1-15,-13-27 16,26 0 62,13-13-16,40-26-30</inkml:trace>
  <inkml:trace contextRef="#ctx0" brushRef="#br0" timeOffset="135019.74">5781 12660 0,'0'0'0,"-13"146"31,13-106-31,0-27 16,0 0-1</inkml:trace>
  <inkml:trace contextRef="#ctx0" brushRef="#br0" timeOffset="136096.69">5755 12766 0,'225'0'78,"-186"0"-62,27 0 0,40 0-16,13 0 15,0 0-15,212 0 31,-304 0-31,12 0 16,-12 0-16,26 0 16,13 0-16,13 0 0,-26 0 31,198 0-15,-184 0-1,-15 0-15,1 0 16,-26 0-1,26 0-15,26 0 0,-26 0 16,53 0 0,26 0-1,-66 0-15,14 0 16,65 0 0,-92 0-16,93 0 31,-93 0-16,39 0 1,40 0 0,-79 0-16,40-13 15,-67 13 1,27 0-16,-39 0 16,52 0-1,-27-13 1,1-1-16,26 14 15,-13 0-15,27 0 16,-14 0 0,-27 0-16,94 0 31,65 0 0,-158 0-31,-1 0 16,-25 0-1,-1 0 1,27 0 31,-1 0-31,54 0-1,-106 0 95,-27-13-95,-13-13 1,27 13-1</inkml:trace>
  <inkml:trace contextRef="#ctx0" brushRef="#br0" timeOffset="137030.87">9710 12488 0,'80'93'31,"-54"-80"-31,0 0 16,41 14 0,-54-27-16,13 26 15,1 1 126,-1 12-110,-26-25-31,0-1 109,-172 66-62,-119 14-31,172-67 0,27 1-1,39-14-15,26-13 16,40 0 124,54-66-93</inkml:trace>
  <inkml:trace contextRef="#ctx0" brushRef="#br0" timeOffset="139219.79">13044 10292 0,'0'14'31,"0"91"-15,0-52-1,0-26-15,0 12 16,0 14 0,0-26-1,13-27 173,14 26-173,12-26-15,1 0 16,-27 0 0,0 0-16,1 0 78,12 0-63,67 13 1,-14-13 0,-13 0-16,-52 0 15</inkml:trace>
  <inkml:trace contextRef="#ctx0" brushRef="#br0" timeOffset="140145.69">13613 10689 0,'26'13'16,"-52"-26"-16,65 26 16,-25-13-16,-1 0 0,93-26 47,-80-1-32,27 1 16,-53 13-15,0-40 31,-13 26-31,13 1-1,-40 0 1,1-1-1,-14 14 17,0-14-17,26 27 1,1 0 15,-1 40 32,27-13-32,0-14 0,93 79 0,-67-92-31,-12 14 16,-1-14-16,0 0 16,0 0 109,14 0-110</inkml:trace>
  <inkml:trace contextRef="#ctx0" brushRef="#br0" timeOffset="140848.29">14076 10530 0,'0'27'78,"26"-1"-78,27 14 0,0-14 16,119 14 15,-159-13-31,1-27 31,-14 26 16,-14 27-16,1-53-15,0 26-16,-27 1 15,27-27 1,0 0-16,-14 0 16,14 26-1,13-39 48,0 0-48</inkml:trace>
  <inkml:trace contextRef="#ctx0" brushRef="#br0" timeOffset="141622.81">14579 10530 0,'0'27'78,"39"13"-62,1-14-16,92 67 31,-105-80-31,-14 13 16,0-26-16,14 27 0,-14-14 31,0 0-15,-13 27 31,-13-27-32,13 0-15,-40 27 16,14 13-1,-1-53 1,-65 13 0,65-13-1,-13 0-15,27 0 0,-26 0 16,25-13 0,14 0-1</inkml:trace>
  <inkml:trace contextRef="#ctx0" brushRef="#br0" timeOffset="142676.03">13150 12912 0,'26'-80'63,"93"-118"-32,-105 158-31,52-26 16,-27 26-16,-39-39 15,40-53 1,-40 66 0,13 79 62,1 79-63,25-12 1,-39-1 0,0-52-1,0-1-15,27 14 16,-27-27 0,13-13 15,-13 26-16,0 14 32,-13-40-31,-14 0 0</inkml:trace>
  <inkml:trace contextRef="#ctx0" brushRef="#br0" timeOffset="143216.76">13335 12475 0,'40'0'31,"-80"0"-31,133 0 16,-54 0-1,-12 0 1,-1 0 15,14 0 110</inkml:trace>
  <inkml:trace contextRef="#ctx0" brushRef="#br0" timeOffset="143807.67">14049 12343 0,'0'0'0,"-26"13"16,-53 53 15,12-39-15,54-1-1,0 1 1,13-1-16,-13 0 31,13-12-31,13 12 47,40 1-31,-13-14-16,26 13 15,-40-26 1,-13 0-16,-13-26 62,14-27-30,12 53-32</inkml:trace>
  <inkml:trace contextRef="#ctx0" brushRef="#br0" timeOffset="144440.91">14221 12409 0,'0'0'0,"-26"26"15,-27 41 1,27-54 0,26 0-1,0 13-15,0 1 16,13-14-16,13 27 31,159 66 0,-145-93-31,13-13 16,40 0-16,12 0 16,-12 0-16,-66 0 31,-27-27 0,0 14-15,-67-13 15,41 13-15,13-1-1</inkml:trace>
  <inkml:trace contextRef="#ctx0" brushRef="#br0" timeOffset="145313.94">14380 12369 0,'-40'0'16,"1"40"0,-1-27-1,0 27 17,27-14 14,13 1-30,-13-27 0,39 13 31,-12 0-47</inkml:trace>
  <inkml:trace contextRef="#ctx0" brushRef="#br0" timeOffset="165779.57">13163 13944 0,'53'-40'63,"0"0"-47,-27 14-1,54-27 1,-1 13-1,-52 14-15,25 26 16,67-40 0,-66 13-1,80-39 1,-94 27-16,14 12 16,27-12-1,78-54-15,-78 27 16,12 13-1,27-13 1,-13 0-16,27-1 16,158-105-1,-119 67-15,53-67 16,383-212 0,-410 291-1,107-92 1,105-79-1,-278 197 1,120-78 0,-120 52-16,0-13 15,146-66 1,119-92 15,132-67 0,-423 265-31,0-27 0,-14 41 16,-12-1 0,-67 26-16</inkml:trace>
  <inkml:trace contextRef="#ctx0" brushRef="#br0" timeOffset="166698.14">18680 11179 0,'0'92'31,"0"-26"-15,0 252 15,0-106-15,0-133-16,13-39 15,-13-14-15,26-26 78,27-13-62,-13 0-16,79-40 47,-119 39 31,53-12-47,-53 13-15,0-14 15</inkml:trace>
  <inkml:trace contextRef="#ctx0" brushRef="#br0" timeOffset="167300.34">18640 11615 0,'40'0'15,"-80"0"-15,159 0 0,-66 0 0,-13 0 16,-1 0-1,-12 0 1</inkml:trace>
  <inkml:trace contextRef="#ctx0" brushRef="#br0" timeOffset="167859.62">18759 11232 0,'0'0'0,"13"0"16,40 0-16,13 0 15,-13-27-15,-13 27 16,39-40-1</inkml:trace>
  <inkml:trace contextRef="#ctx0" brushRef="#br0" timeOffset="168610.36">19116 11165 0,'0'40'31,"0"0"-31,27-1 16,-27 1-16,13 13 15,40 159 1,-40-159 0,13 0-1,-26-27 1,27-79 140,132-251-125,-93 158-15,-66 67 0,0 66-16,26 26 171,-26 40-171</inkml:trace>
  <inkml:trace contextRef="#ctx0" brushRef="#br0" timeOffset="169378.52">19606 11774 0,'26'-93'63,"14"1"-47,66-54 15,52-79-16,-118 159 1,-14 0 0,14 0-1,-13-53 1,-27 106 0,0-1-16,26 107 109,-26-27-93,13-39-16,27 105 31,79 185 0,-119-290-31,13-14 16,-13 0-1,0 1 1,0-1 0,-13-13 46,-40 0-46</inkml:trace>
  <inkml:trace contextRef="#ctx0" brushRef="#br0" timeOffset="169984.99">19897 11377 0,'13'-13'31,"40"0"-15,106-14 15,-107 14-15,-38 13 140</inkml:trace>
  <inkml:trace contextRef="#ctx0" brushRef="#br0" timeOffset="170653.73">20571 10795 0,'-66'238'31,"132"-476"-16,-132 542-15,40-224 16,-1 131 0,27-184-16,0-1 15,53-13 126,146 40-110,-146-39-31,-1-14 16,-25 26-16,-1-158 172,54 26-172</inkml:trace>
  <inkml:trace contextRef="#ctx0" brushRef="#br0" timeOffset="171121.58">21312 10689 0,'0'0'16,"-26"40"-16,-54 145 15,41-39 1,-14 26-16,-13 158 15,52-184 1,14-27-16,0-27 16,53 54-1,40-106 17,-80-93 30,-13 40-62</inkml:trace>
  <inkml:trace contextRef="#ctx0" brushRef="#br0" timeOffset="171820.81">21987 10835 0,'0'0'0,"0"53"16,0 26-16,-27 106 15,-12 0 17,39-171-17,-27-14 79,27-27-63,0 1-31</inkml:trace>
  <inkml:trace contextRef="#ctx0" brushRef="#br0" timeOffset="173268.17">21908 10755 0,'92'14'78,"1"-14"-47,-67 26-31,1-26 0,12 13 16,-25-13-16,12 27 47,-13-1-32,0-13-15,-13 1 0,0 12 16,0 14-16,27 13 31,-1 52-15,-12-65-1,-14-13 1,0-1 0,0 1-1,-14-1-15,-25 0 16,-67 27-1,-13 0 1,0-26 0,66-1-1,-27-39 1,28 0 15,12-27-15,40 27-16,0 0 15,0-40 17,0 26-32,0 1 15,0-40-15</inkml:trace>
  <inkml:trace contextRef="#ctx0" brushRef="#br0" timeOffset="174224.02">22609 10795 0,'-40'0'47,"27"13"-31,13 0-16,-27 1 31,27-1 31,27 53-30,-1-39-32,1 12 0,-1-12 15,27 26 1,13 26-1,-39-53 1,-27 27 62,0 13-47,0-52-15,0 25 15,-93 14 1,-26-26-17,26-14 1,27-13-1,53 0 1,0 0 0,13-13 46,0-40-46,0 13-16,39-13 0,41 14 15</inkml:trace>
  <inkml:trace contextRef="#ctx0" brushRef="#br0" timeOffset="174718.29">23257 10901 0,'-13'53'0,"26"-106"0,-66 317 31,40-171-15,26-106 109</inkml:trace>
  <inkml:trace contextRef="#ctx0" brushRef="#br0" timeOffset="175229.74">23085 10848 0,'26'-27'15,"67"14"1,-67 0 0,107 0-1,-107 0 1,-26-1-1,27 14 79,-1 0-63</inkml:trace>
  <inkml:trace contextRef="#ctx0" brushRef="#br0" timeOffset="175765.02">23627 10808 0,'0'40'0,"0"-80"0,-13 106 15,0 40 1,0 40-1,13-93-15,0-14 16,0-25-16,0 12 16,79-39 77,-26 0-77,-13-1 0,-27 1-1,-13 0 110</inkml:trace>
  <inkml:trace contextRef="#ctx0" brushRef="#br0" timeOffset="176324.05">23641 11086 0,'39'-26'31,"-12"26"-15,-1 0-16,1-27 31</inkml:trace>
  <inkml:trace contextRef="#ctx0" brushRef="#br0" timeOffset="176903.87">23693 10821 0,'0'0'0,"27"-26"63,13 26-48,-14-26 1,-13 26 0</inkml:trace>
  <inkml:trace contextRef="#ctx0" brushRef="#br0" timeOffset="177810.95">24368 10782 0,'-53'13'15,"40"-13"17,13 13 14,0 0 17,26 14-47,-12-1-1,12 14 1,-13-40-16,-13 27 15,14-1-15,-1-13 16,0 14-16,-13-14 16,27 13 15,-27 1-15,0-14-16,0 13 46,0-12-30,0 12-16,0-13 16,-80 54 15,14-67 16,-13-27-16,65 27-15,14-40 46</inkml:trace>
  <inkml:trace contextRef="#ctx0" brushRef="#br0" timeOffset="178343.14">24765 10874 0,'-13'119'31,"0"-92"-31,13 26 16,-14 0-16,1-14 31,13-92 78</inkml:trace>
  <inkml:trace contextRef="#ctx0" brushRef="#br0" timeOffset="178956.89">24619 10874 0,'80'-53'31,"-14"27"-15,-53 26 15,0 0 141,1-26-156,25-1-1,-25 14 1</inkml:trace>
  <inkml:trace contextRef="#ctx0" brushRef="#br0" timeOffset="179664.87">24884 10107 0,'79'172'47,"-65"-93"-31,-1-52-16,0 39 15,93 291 1,-66-211 0,-1 12-16,1 1 15,-27 13 1,-13-26-16,-13 211 15,-66-185 1,39-146-16,13 27 16,-12-26-1,26-14 1,-1-13 0,14-13 62,0-27-47</inkml:trace>
  <inkml:trace contextRef="#ctx0" brushRef="#br0" timeOffset="188395.09">17476 5834 0,'13'0'46,"119"40"-14,186 39-1,-67 0-15,-119-26-16,212 66 15,-79-13 16,-159-66-31,0 0 16,13 13-16,-13 0 16,13 26-16,92 27 15,-131-53 1,-1 0 0,0-14-16,40 80 15,120 93 1,-173-146-1,13 0 1,-13 0-16,0 1 16,1-1-16,12 0 0,252 265 47,-186-186-32,80 159 1,-119-145-1,-66-93 1,12 14-16,28 65 16,-1-26-1,1 0 17,-67-92-32,27 79 15,-14 13 16,0 0-15,-12-93 0,-14 1-1,0 131 1,0-131-16,0 26 16,0 53-1,26-40 1,-26-40-1,0 1-15,0-1 16,0-13 0,0 14-16,0-14 15,0 0 1,40 27-16,-40-53 62,53 13-46,-40 13 0,-13-79-1</inkml:trace>
  <inkml:trace contextRef="#ctx0" brushRef="#br0" timeOffset="189805.53">21722 9512 0,'0'92'62,"27"41"-30,-14-80-32,40 39 31,-53-52-31,0-14 16,26 14-16,-39-40 93,26 0 1,14 0-63,-14 26-15,40-39 0,-40 13-16,53-13 15,-52 13 1,-1 0-1,-13-79 267,92-305-251,-39 305-31,-26-1 16,-14 54 15,-66-14 172</inkml:trace>
  <inkml:trace contextRef="#ctx0" brushRef="#br0" timeOffset="192299.53">5940 5583 0,'-66'39'78,"39"-12"-62,-198 79 0,133-67-1,-14 14 1,-13 13-16,13-13 0,27 0 16,-80 53-1,93-53-15,0-27 16,13 41-1,26-41-15,-39 106 32,26-79-32,-52 66 15,65-66 1,-39 93 0,40-80-1,-1-40-15,14 14 0,-13 0 16,-14 52-1,40-12-15,-27-27 16,14 26 0,0-39-16,0 26 15,-27 79 1,0-65 0,-39 92-1,39-93-15,1 1 16,-1 12-16,14-13 15,12-12-15,1-28 16,13 1 0,0-27-1,0-568 17,27 541-17,-14 107 1,-13 13 15,0-53-31,0 0 16,0 13-16,0 13 0,0 225 47,53-79-16,-27-145-31,1-27 15,12 92 17,-12-118-32,-27 12 15,53 67 1,-40-53 0,-13-13-1,0-14-15,13 27 16,-13-26-16,0 39 15,0-13 1,0-27 0,0 1-1,0-1 1,0 27 0,13 0-1,27-13-15,-40 12 0,53 107 47,-27-66-16,-26-80-31,14-13 16,-1 40 0,-13-27-16,0 13 15,26 1-15,-26-14 16,0 0-16,53 53 31,-53-52-31,0-1 47,0 0-31,0-39 46,-13 12-46,13-38-1,0 25 1,0-13-16,-26 14 16,26 13-16</inkml:trace>
  <inkml:trace contextRef="#ctx0" brushRef="#br0" timeOffset="193260.19">4458 9631 0,'0'40'31,"0"26"-15,13 0-1,1 79 1,12-65-16,-26-41 15,0 41 1,0-54-16,0 1 16,0 12-1,0 14 17,0-39-32,-26-28 203,12-25-188,-38-41-15,-68-92 16,81 93 0,-107-27-1,133 93 1,0 13 93,13-13-78,0-1-15,0 1 0</inkml:trace>
  <inkml:trace contextRef="#ctx0" brushRef="#br0" timeOffset="194888.08">11390 5728 0,'-13'0'0,"13"-13"16,0-40 0,40 27-16,-14-1 15,1 27-15,26-26 16,-40-1 0,0 27-1,14 0 1,-14 13-1,66 93 17,-39-53-32,0 13 15,-14-26-15,-26 0 16,26 26 0,-26-26-1,0 39 1,-92 40-1,12-79 17,-105 92-17,106-66 1,79-53 0,53 14 15,-27-1-16,-13-26-15,14 27 16,-1-14 0,-12-13-1</inkml:trace>
  <inkml:trace contextRef="#ctx0" brushRef="#br0" timeOffset="196001.81">11456 6681 0,'14'-13'15,"-28"26"-15,81-26 16,-54-1-16,0 14 16,40 0 15,-13 27 31,-14 12-46,-13-25 0,-13 25-1,0-25 1,0-1 0,0 0-1,-39 0 1,-1-13-1,-92 0 1,-1-13 0,67 0-1,53 13-15,13-27 47,0 14-31,0 0-1,0 0 1,13-1 15,14 14-15,-14 0 0,0 0-1,14 14 32,-1-1 31,1 0-62,12 14-16,-12-1 31,-14-26-15</inkml:trace>
  <inkml:trace contextRef="#ctx0" brushRef="#br0" timeOffset="212362.63">15637 10358 0,'0'40'31,"0"0"-15,0-14-16,0 14 15,0 92 1,0-79-1,0-13 1,0 26-16,0-26 0,-27 66 31,27-80-15,0-52 171,0-14-171</inkml:trace>
  <inkml:trace contextRef="#ctx0" brushRef="#br0" timeOffset="213842.68">15968 10425 0,'13'39'46,"40"27"-30,-27 1 0,14-15-1,-14-25-15,-26-1 47,14-26 63,-1-13-32,79-159-47,-65 146-31,-14-67 16,0 67-1,-13 39 141</inkml:trace>
  <inkml:trace contextRef="#ctx0" brushRef="#br0" timeOffset="214651.68">16285 10729 0,'0'0'16,"0"-27"-16,13-39 31,40 13-15,-53 14-16,80-80 31,-67 105-16,-13 1 1,13-13 47,-13 12-48,0 1 1,13 13 62,40 93-47,13 13-15,-52-67-16,25 14 15,-25-26-15,12 12 16,-13-25 0</inkml:trace>
  <inkml:trace contextRef="#ctx0" brushRef="#br0" timeOffset="-214209.67">16364 10517 0,'67'0'31,"-41"0"-31,1 0 31,-1 0-15,-13 0-1,0 0 17,1 0-1,12 0 78</inkml:trace>
  <inkml:trace contextRef="#ctx0" brushRef="#br0" timeOffset="-213468.48">16708 10398 0,'0'40'32,"0"-14"-17,67 173 17,-67-173-1,13-26 47,40 13-16</inkml:trace>
  <inkml:trace contextRef="#ctx0" brushRef="#br0" timeOffset="-212600.3">17066 10583 0,'0'-26'32,"26"13"-17,1-40 1,39-40-1,13-26 1,-79 132 109,0 14-109,0 105-1,0-66 1,0-13-16,0 53 16,0-27-1,0-13 1,0-52-1,-40-14 142,14-14-142</inkml:trace>
  <inkml:trace contextRef="#ctx0" brushRef="#br0" timeOffset="-211265.78">15597 11351 0,'0'119'62,"0"13"-30,0-53-32,0-26 0,0 13 31,0-118 78,0 25-93,40-26-16,-40 13 15,13 1-15</inkml:trace>
  <inkml:trace contextRef="#ctx0" brushRef="#br0" timeOffset="-210580.32">15941 11390 0,'0'0'0,"132"238"31,-92-198-31,0 26 0,-1-26 31,-25-53 63,-14-40-78,26 0-1,1-53 1,-1 0 0,-13 80-1,-13-1-15,14 27 125,-14 14-109</inkml:trace>
  <inkml:trace contextRef="#ctx0" brushRef="#br0" timeOffset="-209968.42">16351 11642 0,'13'-40'32,"14"14"-17,13-54 1,-14 54-16,27-107 31,-40 107-31,0-1 31,-13 54 63,53 211-63,-13-185-31,-27-13 16,1-14 0,-41-39 77</inkml:trace>
  <inkml:trace contextRef="#ctx0" brushRef="#br0" timeOffset="-209354.81">16444 11576 0,'13'-14'31,"0"14"0,27 0-15,-14 0 0,54 14-1,-67-14 1,0 0-1,40 0 142,-40 0-142</inkml:trace>
  <inkml:trace contextRef="#ctx0" brushRef="#br0" timeOffset="-208653.37">16920 11271 0,'0'27'0,"0"-54"16,0 80-16,0 27 15,0-14 1,0-40-16,0 40 15,0-26 1,0-14-16,0 14 16,27-40 140,-1 0-109,0 0-32,67 0 1,-14 0 0,-65-13-1</inkml:trace>
  <inkml:trace contextRef="#ctx0" brushRef="#br0" timeOffset="-207743.29">17277 11337 0,'53'-13'32,"-26"13"-17,-1-13-15,1 13 16,-14 0 46,26 66-30,-39-13-17,0-40 1,0 80-1,0-67 1,-39 14 0,26 0-1,65 26 142,120 40-126,-145-80-16</inkml:trace>
  <inkml:trace contextRef="#ctx0" brushRef="#br0" timeOffset="-206489.97">15544 12382 0,'0'14'31,"0"12"-15,27 265 15,-27-172-15,0-79-16,0-27 16,0 27-1,-13-27 1,26-13 140</inkml:trace>
  <inkml:trace contextRef="#ctx0" brushRef="#br0" timeOffset="-205630.87">15888 12568 0,'0'13'0,"80"132"31,-41-78-15,1-14-1,-27-27-15,0-13 16,-13 0-16,14-13 109,12-26-62,67-159-15,-40 66-1,-53 105-16,0 1 1,-14 53 93</inkml:trace>
  <inkml:trace contextRef="#ctx0" brushRef="#br0" timeOffset="-204950.26">16245 12859 0,'0'0'0,"14"-93"15,12 67 1,1-40-16,-14 26 16,40-13-1,-53-13-15,0 39 16,0 14-16,26-40 31,-26 40-15,40 66 93,26 225-78,-66-225-31,13-14 32,-26-25 93</inkml:trace>
  <inkml:trace contextRef="#ctx0" brushRef="#br0" timeOffset="-204334.34">16245 12753 0,'80'0'31,"-41"0"-16,-25 0 126,-1 0-94,80 0-16,-93-13 16</inkml:trace>
  <inkml:trace contextRef="#ctx0" brushRef="#br0" timeOffset="-203431.1">16722 12462 0,'0'0'0,"-14"106"16,14-67-16,0 14 16,0 13-16,0-13 15,0-26-15,0-1 16,40-26 312,53 0-312,-54 0 15</inkml:trace>
  <inkml:trace contextRef="#ctx0" brushRef="#br0" timeOffset="-202700.36">17079 12607 0,'0'-26'31,"13"13"-15,-13-14 0,13 1-1,1 13 1,12 92 140,0 119-125,1-158 1</inkml:trace>
  <inkml:trace contextRef="#ctx0" brushRef="#br0" timeOffset="-201718.07">17357 12793 0,'53'13'31,"-27"-13"-31,-105-13 0,171 26 16,-65 0-16,-14-13 15,27 0 1,-27 0-16,13-40 47,-26-52-16,0 65-31,0-26 16,-26 0-1,-27 1 16,40 52-15,13-14-16,-27 14 78,1 0-62,13 0-1,-54 27 1,41-27 0,26 26 15,0 1-15,0 12-1,0-12 1,0-14-16,0 0 62,-13 1-46,13 52 0,0-53-1,0 0-15,0 40 31,0-40-15,13-13 15,-13 27-15,13-27-16,-13-13 94,0-27-79,0-13-15,0 13 0</inkml:trace>
  <inkml:trace contextRef="#ctx0" brushRef="#br0" timeOffset="-200628.55">16153 9657 0,'26'66'0,"-52"-132"0,65 251 16,1-132 0,79 159-1,-92-185 1,-14-1-1,0-13 64,0-66-17,1-13-46,12 0-1,1 40-15,12-14 0,41-159 32,-54 186-17</inkml:trace>
  <inkml:trace contextRef="#ctx0" brushRef="#br0" timeOffset="-199869.23">16417 10001 0,'0'-13'63,"-53"-119"-48,27 66 1,0-173 15,26 147-15,0-14-16,0 27 15,0-54 1,0 120 0,0 0 15,0-14 0</inkml:trace>
  <inkml:trace contextRef="#ctx0" brushRef="#br0" timeOffset="-197613.97">10782 6099 0,'119'0'31,"-27"0"-31,80 0 16,80 0 0,-107 0-1,-26 0-15,93 0 16,26 66 15,-211-53-15,65 40-1,146 106 17,0-1 15,67 41-32,-213-146 1,54 39-1,39 27 1,-119-79 0,40 40-1,-27-28 1,199 134 0,-198-133-1,92 26 1,-93-39-16,-26-1 15,26 27 1,-39-52-16,-14 25 16,107 94-1,-94-94 1,80 41 0,-13 12-1,27 14 1,-107-66-1,40 13 1,-39-27-16,39-13 16,-27 40-1,-12-13-15,-1-27 16,1 14 0,-1 26-1,14 0 1,-14-14-1,-12-12 17,-1-1 61,53 14-61,27 52-1,52 28 0,-132-107-31,1-13 31,-14 13 32,13-13-47,-13 13 62,13-13-63,-53-53 79,27 0-78</inkml:trace>
  <inkml:trace contextRef="#ctx0" brushRef="#br0" timeOffset="-196781.37">15822 8639 0,'27'13'32,"12"27"-17,27 79 1,-26-53-16,26-13 15,-53-14-15,1 14 16,12 0 0,-26-26-1,-40-27 173,-92 0-173,66-14 1,-80 14 0,120 0-16,13 0 15,0 0 1,-1 0 46,-25 0-30,12 14-1,1-14 0,39 0-15,53 0-1</inkml:trace>
  <inkml:trace contextRef="#ctx0" brushRef="#br0" timeOffset="-191650.55">6773 6522 0,'0'0'0,"-39"79"15,25 1-15,-12-14 16,0 93 0,26-106-16,-14-14 15,14-26-15,0 1 16,53-28 109,27 1-110</inkml:trace>
  <inkml:trace contextRef="#ctx0" brushRef="#br0" timeOffset="-191043.83">7117 6522 0,'0'0'15,"-13"79"-15,0-52 16,-27 171 0,27-132-16,0-13 15,-1 0 1,1-40-16,13 1 0,0-54 141,13 0-126,27-26-15</inkml:trace>
  <inkml:trace contextRef="#ctx0" brushRef="#br0" timeOffset="-190230.35">9538 6257 0,'0'0'0,"0"27"15,0 26-15,0 13 16,0 79 0,-13-118-1,13 13 1,13-80 78,53-39-79</inkml:trace>
  <inkml:trace contextRef="#ctx0" brushRef="#br0" timeOffset="-189762.86">9816 6271 0,'0'0'0,"0"39"0,-13 14 15,-27 159 1,14-159-1,26-40-15,0-53 94,39 1-78,27-80-1,-39 92-15</inkml:trace>
  <inkml:trace contextRef="#ctx0" brushRef="#br0" timeOffset="-189375.15">10067 6125 0,'0'79'15,"0"-158"-15,0 185 16,0-53-16,0-27 16,0 14-1,80-93 79</inkml:trace>
  <inkml:trace contextRef="#ctx0" brushRef="#br0" timeOffset="-166234.85">16550 10226 0,'-146'-40'31,"93"14"-16,-13 13-15,-13 0 16,-120-40 0,186 53-1,-13 13 79,-27 119-63,26-105-15,-26 39 0,14-40-16,25 1 15,1-14 1,13 0-1,0 0 17,0 1-32,0-1 15,0 13 1,13 1-16,-13-14 16,0 40-1,27-40 1,65 119 15,-65-105-31,92 92 31,-40-79-15,80 52 0,-93-92-1,53 40 1,-66-40-16,0 0 15,13 0-15,27 0 16,66 0 0,-1-13-1,-131 13 1,-27-14 0,26-158 30,27 106-30,-13-13 0,79-106-1,-53 79 32,-39 13-16,-1 14 1,14-67-1,-40 27 0,0 80-31,0-14 0,0 26 16,0-26-1,-27 27 1,1 26-16,-1-27 16,-65-12-1,52 39 1,-26-27 0,-13 27-16,52 0 15,-171 0 16,132 0-31,-1 0 16,-78 53 0,132-26-16,-1-14 15,1-13 1,-13 26 31,-40 93-32,39-92 1,27-14 0,0 0-16,0 14 0</inkml:trace>
  <inkml:trace contextRef="#ctx0" brushRef="#br0" timeOffset="-165417.3">17939 10306 0,'13'0'31,"106"0"-15,-40 0-16,199 13 47,-198 13-32,-27-13-15,13 1 16,132 65 0,-79 0 30,0 27-14,-92-66-17,26 26 1,-53-39 0,53 25-1,-40-12-15,13-27 16,1 27-16,-1 26 15,1-39 1,-14-41 62,-13-12-62</inkml:trace>
  <inkml:trace contextRef="#ctx0" brushRef="#br0" timeOffset="-164778.15">19341 10597 0,'40'92'31,"-27"1"16,13-54-16,-92 1 94,-53-27-109,13-13-1,-13 0 16,133 0 48,-1-13-48,-13 0-31</inkml:trace>
  <inkml:trace contextRef="#ctx0" brushRef="#br0" timeOffset="-163655.39">18375 10134 0,'-79'52'63,"-53"-52"-47,92 40-1,0-27-15,-185 40 16,106-13-1,93-14 1,13 1 0,66-1 156,-40 1-157,53 13-15,0-14 16,66 40-1,-79-13 1,0-27-16,27 41 16,-80-81 171</inkml:trace>
  <inkml:trace contextRef="#ctx0" brushRef="#br0" timeOffset="-142529.58">13851 9604 0,'0'0'0,"0"80"31,0-41-15,0 14-16,0-26 16,0 12-1</inkml:trace>
  <inkml:trace contextRef="#ctx0" brushRef="#br0" timeOffset="-141714.75">13454 9591 0,'13'0'16,"80"0"0,-40 0-1,13 0-15,106 0 16,13 0 0,-119 0-16,14 0 15,-27 0-15,-27 0 47</inkml:trace>
  <inkml:trace contextRef="#ctx0" brushRef="#br0" timeOffset="-140678.83">13904 9644 0,'0'93'63,"0"-40"-48,0-14 1,0 14-16,0 53 31,0-80-31,0-12 16,0 12-1,0 27 17,0-40-17,0 53 1,0-26 15,0-53 110,0 0-110,0-1 0</inkml:trace>
  <inkml:trace contextRef="#ctx0" brushRef="#br0" timeOffset="-91107.1">15544 5437 0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4-06-18T12:53:16.007"/>
    </inkml:context>
    <inkml:brush xml:id="br0">
      <inkml:brushProperty name="width" value="0.05292" units="cm"/>
      <inkml:brushProperty name="height" value="0.05292" units="cm"/>
      <inkml:brushProperty name="color" value="#FF0000"/>
    </inkml:brush>
  </inkml:definitions>
  <inkml:trace contextRef="#ctx0" brushRef="#br0">6892 3850 0,'-13'0'78,"-146"-40"-46,93 27-32,-66-14 15,53 14 1,26 13-16,0 0 15,-66 0 1,66 0-16,-159 0 47,-26 146-16,132-67-15,-105 80-1,131-80 1,-158 159 0,159-158-1,12 12-15,15 1 16,-15-1-16,14 1 16,1 0-1,-15-1-15,15 14 0,12 0 16,-13 132-1,13-92-15,14-27 16,-40 132 0,52-158-1,-12 105 1,26-92-16,0 13 16,66 251-1,-13-237 1,212 237-1,-173-238 1,424 318 0,-344-357-1,0-1 1,27-12-16,197 26 16,-184-54-1,0 1-15,26 0 16,0-40-1,-79 1-15,13-14 16,225-66 0,-93-27-1,-53-26 1,-52-27 0,-41-65-1,-12-14 1,-93 93-1,26-133 1,-39 133-16,-14 26 16,67-291-1,-53 265 1,26-278 0,-27 211-1,-25 93 1,-14-185-1,0 199 1,-14-80 0,-65-53-1,13 92-15,-27 1 16,-52-79 0,-40 12-1,-133-39 1,199 145-1,-304-118 17,304 158-32,-265-106 31,53 93 0,239 66-15,-199 0-1,92 79 1,93-13 0,1 1-16,-54 38 15,93-52 1,105-53 62,-12-13-78</inkml:trace>
  <inkml:trace contextRef="#ctx0" brushRef="#br0" timeOffset="755.61">5583 4895 0,'0'79'62,"0"80"-31,-27-106-31,27 53 32,0-146 77</inkml:trace>
  <inkml:trace contextRef="#ctx0" brushRef="#br0" timeOffset="1744.89">5398 4855 0,'39'0'109,"252"79"-78,-92-26 1,-173 0-17,1 0 48,12-26-48,-26 26 1,80 79 0,-93-106 15,0 1-16,-26 13 1,-41 12 0,15-12-16,-134 39 31,54-52-15,0-14-1,39-39 1,1-1-1,65 14 1,14 0 0,13 0-1,0-14 48,13 14-48,0-14 1,14 14-16</inkml:trace>
  <inkml:trace contextRef="#ctx0" brushRef="#br0" timeOffset="2979.38">6694 4921 0,'-146'-66'31,"292"132"-31,-384-145 16,145 79 0,54 0-1,25 0 1,14 13 46,66 106-30,-26-53-1,66 14 0,-80-80-31,-12 39 16,39-12-1,-40-27-15,0 13 16,-13 0 15,13 53 1,-13-13-1,0-13 0,0-27-15,0 1-16,-13-14 15,0 26 1,-67 0 0,54 1-1,-120-14 16,107-13-31,-1 0 0,14 0 16,-41-53 62,41 40-62,26 0-1,106 13 95,-40 0-95</inkml:trace>
  <inkml:trace contextRef="#ctx0" brushRef="#br0" timeOffset="5216.22">5556 5106 0,'0'40'78,"0"0"-63,0-14 1,0 1 0,0-1-16,0-13 15,0 54 1,0-54-16,0 13 15,0 40 1,0-39 0,0-1-1,0 1 1,0-14 31</inkml:trace>
  <inkml:trace contextRef="#ctx0" brushRef="#br0" timeOffset="6393.28">5649 6138 0,'-13'0'16,"-27"0"31,0 0-16,27 0-31,-53 40 31,39-14-31,1 27 0,-14 27 16,27-54 0,-13 27-1,26 0 1,0 0 15,66 40 0,-53-80-31,0-13 16,0 0 0,1 0 30,-14-27-14,26-26-17,-26 27 1,0 0-16,0-1 16,27-26 15,-41 27 31,-39-27-15,40 53 63,66 13-17</inkml:trace>
  <inkml:trace contextRef="#ctx0" brushRef="#br0" timeOffset="7321.88">5741 6191 0,'0'53'32,"0"-26"-17,0 26 1,14-14-16,-1-26 16,0 14-1,14-1-15,12 14 16,27 39 15,-26-65-15,13-14-1,-27 0-15,27 0 16,-13 0-16,-13 0 16,52-106-1,-66 106 1,-13-27-1,0-26 1,0 14 0,-13-1-16,-27-26 15,14 39 1,-80-92 15,66 119-15,40-13-16,-26 13 15,-1 0 1,-26 13 47,-13 80-32,13-14 0,40-79-15,13 27-1</inkml:trace>
  <inkml:trace contextRef="#ctx0" brushRef="#br0" timeOffset="8260.42">6509 6165 0,'-13'79'31,"26"-158"-31,-26 251 31,26-159-31,13 13 16,1-12-1,-14-14 1,66 0 15,93-14 1,-145-25-1,-27 12-16,0 1-15,0-14 16,-14-52 0,-12 39-1,13 13 1,13 27-16,-13-1 16,-27 1-1,-79-13 16,106 26-15,-1 0 0,-65 26-1,66 1 1,-14-14 0,27 0-16,-13 0 15,13 1 1,0 12 31,27-13-47</inkml:trace>
  <inkml:trace contextRef="#ctx0" brushRef="#br0" timeOffset="9115.9">7078 6165 0,'0'0'0,"0"53"16,0-40-1,0 13 1,26 27 0,14-26-1,-1-14 1,-12 0-1,-14-13 17,0 0-17,14-39 1,39-28 0,-40-38-1,-26 52 1,0 39-1,0-12 1,0-1 15,-39-12 1,12 26-17,-131 13 1,118 0-1,-53 13 1,67 13 0,52 40 62,199 67-47,-185-120-31</inkml:trace>
  <inkml:trace contextRef="#ctx0" brushRef="#br0" timeOffset="10012.2">7474 6072 0,'0'0'0,"0"27"16,-13-14-16,0 0 16,13 40-1,0-27-15,26 27 32,80 14-1,-79-67-16,92 0 1,-66-14 0,13-25-1,-26 12 1,-14-26 0,-26 14-1,13-28 1,1 41-16,-14-14 15,0-13 1,0 40-16,-80-79 47,-12 39-16,39 53-15,0 0-1,26 0-15,1 26 16,-40 27 0,66-13-1,-67 39 1,54-53 0,-13 1-1,26-14 32,13 53-16</inkml:trace>
  <inkml:trace contextRef="#ctx0" brushRef="#br0" timeOffset="11944.92">6112 7157 0,'26'0'16,"-26"-13"0,14 13-1,38 0 48,54 0-48,-79-13 1,26-14 0,-53 1 31</inkml:trace>
  <inkml:trace contextRef="#ctx0" brushRef="#br0" timeOffset="12975.22">6125 7170 0,'0'13'32,"0"54"-17,0 52 1,0 0 0,0-66-1,0 52 1,0-91-1,13-14 110,14 26-78,-1-26-31,27 0 0,0 0-1,-40 0 141,-13-26-156</inkml:trace>
  <inkml:trace contextRef="#ctx0" brushRef="#br0" timeOffset="13460.75">6469 7263 0,'13'13'31,"1"0"-15,-1 0 78</inkml:trace>
  <inkml:trace contextRef="#ctx0" brushRef="#br0" timeOffset="14082.18">6482 7501 0</inkml:trace>
  <inkml:trace contextRef="#ctx0" brushRef="#br0" timeOffset="15135.68">6615 7514 0,'26'-26'78,"40"-54"-62,-26 1 0,-27 39-1,-13 27 1,13 13-16,-13-26 16,0-1-1,0 40 173,27 186-157,-27-146-31,0 26 16,0-52-1,0-1 1,26-26 124,-26-13-124,27-14-16,-14 1 16</inkml:trace>
  <inkml:trace contextRef="#ctx0" brushRef="#br0" timeOffset="15963.34">7064 7355 0,'0'14'31,"0"-1"-15,0 0-16,0 14 15,14 25 1,-1-38-16,13 39 16,-12-53 15,38 0 31,-25-14-46,26-39 0,0 14-1,-40 12-15,13 1 16,1-40 0,-27 39-16,0 1 15,-13-27 1,-14 26-1,-26-25 1,0 52 31,-158 92-16,158-26-15,13 0-1,40-52-15,93-1 110</inkml:trace>
  <inkml:trace contextRef="#ctx0" brushRef="#br0" timeOffset="16952.27">7488 7395 0,'13'27'0,"-26"-54"0,39 80 16,-26-40 0,40 27-1,-27-40 32,80 13-16,-40-26-31,26 0 16,53-14 0,-105 27-16,-27-26 0,-13-27 62,-14 0-46,-13 26-16,27 14 15,-53-53 1,40 53-16,-1 0 16,-39 13-1,13 0-15,40 0 16,0 0 0,-14 0 46,14 13-46,0 0-1,-1 27 1,1-14-16,-13 1 0,26 65 47,0-65-47,39-1 94,1-26-79</inkml:trace>
  <inkml:trace contextRef="#ctx0" brushRef="#br0" timeOffset="18041.37">7977 7355 0,'27'27'16,"-54"-54"-16,93 67 0,-52-27 16,12 14-16,14-27 15,-40 13-15,13-13 16,13 0 46,27 0-46,-39-26-16,52-1 16,-27 1-1,-39-1 32,0 14-31,0 0-16,-26-14 15,13 14 1,13 0-16,-14 13 0,1-40 31,0 27-15,-13 0 0,-1-1-1,-52-25 32,52 39-16,1 0 16,26 39-31,-27-12-16,14-14 15,-27 40 1,40 0 62</inkml:trace>
  <inkml:trace contextRef="#ctx0" brushRef="#br0" timeOffset="19479.8">8348 6998 0,'26'0'62,"-13"0"-15,14 0-31,-14 0 62,-13 13 31,13 67-62,-13-54-47,13 14 0,-13 132 47,0-132-47,0 13 15,0-40 1,0 26 0,0 1-1,0-27 267,-13-13-251,-93 67 0,40-41-15,40-26-1,13 13 1</inkml:trace>
  <inkml:trace contextRef="#ctx0" brushRef="#br0" timeOffset="55386.05">12343 4617 0,'-13'0'109,"13"13"-93,-14 14 0,-65 65-1,66-65-15,-40-1 16,13 40 0,-52 53-1,78-105 1,14-1-16,14 27 172,118 52-141,-119-92-31,40 53 31,26-26 0,-79-14-15,53 0 31,-26 27-31,-41-40 62,14-14-78,0-12 0,-26-14 15</inkml:trace>
  <inkml:trace contextRef="#ctx0" brushRef="#br0" timeOffset="56124.11">12118 5014 0,'0'0'0,"0"-13"16,13 13 0,27-14-1,13 1-15,-14 13 16,94-26 0,92 26 15,-80 0-31,-13 0 15,371-27 1,-410 27 0,13 0-1,-14 0 48,-52 0-48,39 0-15,14 0 16,52 0 15</inkml:trace>
  <inkml:trace contextRef="#ctx0" brushRef="#br0" timeOffset="56838.66">14684 4564 0,'0'119'15,"0"-53"1,0 14-16,-13-14 16,13 0-1,0-40 1,0 14-16,0-27 16,13-13 77,27 0-61,0 0-17,26-13 1,-26 13-1,-40-26 95</inkml:trace>
  <inkml:trace contextRef="#ctx0" brushRef="#br0" timeOffset="57402.33">14737 4762 0,'14'0'46,"-1"0"-30,0-13 0,0 13-1,0 0-15,1 0 16,-14-13 93,0-13-93</inkml:trace>
  <inkml:trace contextRef="#ctx0" brushRef="#br0" timeOffset="57887.68">14751 4538 0,'13'0'47,"0"0"-32,0-14 48,0 14-32</inkml:trace>
  <inkml:trace contextRef="#ctx0" brushRef="#br0" timeOffset="58577.83">15253 4776 0,'0'0'0,"66"-133"31,-52 94-31,-1 12 15,0 1 1,-13 39 93,0 119-77,0 27-1,0 40 0,0-186-31</inkml:trace>
  <inkml:trace contextRef="#ctx0" brushRef="#br0" timeOffset="59537.39">12607 5927 0,'0'0'0,"-26"0"15,-1 26-15,-12 1 16,-107 52 0,67-53-1,-14 41 1,40-41 0,14 0-1,25 1-15,41-27 110,145 119-79,-132-93-16,12 14 1,-38-40 0,-1 27 31,27-27-16,-14 0-31,-13 0 31,1 13-15,-1-13 15</inkml:trace>
  <inkml:trace contextRef="#ctx0" brushRef="#br0" timeOffset="60603.34">12316 6218 0,'80'-27'78,"118"27"-62,-79 0 0,371 0 15,-345-13-31,-118-13 0,65 12 16,-39 14 62,159-26-47,-159 26-15,92 0-1,-118 0 1,-14 0 31,13 0-16,1 0-15,39 0-1,-53 0 32,14 0-31,-1 0-1,-13 0 63,1-13-46,12-1-1,1 1 0,92-53 16</inkml:trace>
  <inkml:trace contextRef="#ctx0" brushRef="#br0" timeOffset="61465.01">14724 5702 0,'-13'132'31,"-40"66"0,53-78-15,0-94 0,0 0-16,0 1 15,0 13 1,0-14 0,26-26 124,14 0-124,-27 0-1,27 0 17,26-13-1,-13 0 0,-53-1-15,13 14 15,-52-79 63</inkml:trace>
  <inkml:trace contextRef="#ctx0" brushRef="#br0" timeOffset="62135.29">14618 5808 0,'13'0'31,"14"0"0,-1 0-15,1 0-16,-1 0 47,40 26-16,-52-26 63</inkml:trace>
  <inkml:trace contextRef="#ctx0" brushRef="#br0" timeOffset="62646.79">14777 5622 0,'0'0'0,"93"14"31,-93-1 156</inkml:trace>
  <inkml:trace contextRef="#ctx0" brushRef="#br0" timeOffset="64082.04">15200 5808 0,'0'-53'32,"0"26"-17,14 1 1,-1 26-16,0 0 31,13-27 0,-12 27 32,12 14-48,1 38 32,-27 1-15,0-39-17,13 12 1,-13-13-1,0 1 1,0-1-16,0 0 16,-13 27-1,-1-14 1,-78 53 0,92-65-1,-27 25 1,-92 28 31,106-54-16,13 0 0,-93 40 0,107-53 48,12 0-48,-13 0 0,40 0 0,0 13 1,13-13-17,-13 40 1,-40-40-16,1 0 31,-1 0 32,13-27-32,1 1 0,-40 26 63</inkml:trace>
  <inkml:trace contextRef="#ctx0" brushRef="#br0" timeOffset="64674.21">13520 7382 0,'13'0'125,"-13"26"-109,67 14-16</inkml:trace>
  <inkml:trace contextRef="#ctx0" brushRef="#br0" timeOffset="65196.67">13600 7818 0,'-14'0'31,"54"27"63,-14-1-94</inkml:trace>
  <inkml:trace contextRef="#ctx0" brushRef="#br0" timeOffset="65856.63">13666 8176 0</inkml:trace>
  <inkml:trace contextRef="#ctx0" brushRef="#br0" timeOffset="66916.36">14288 9419 0,'-27'0'31,"-224"106"0,185-93-31,-54 0 16,-290 40-1,252-39 1,-107 52 0,159-53-16,14 0 15,39-13 1,-40 0 93,-52-26-93,105 26 0,0 0-1,40-13 63,27-1-62</inkml:trace>
  <inkml:trace contextRef="#ctx0" brushRef="#br0" timeOffset="67647.75">12621 9459 0,'0'0'0,"-305"40"47,252-1-47,-13-12 16,40 12-16,-14-39 16,40 27 62,40-1-63,-14 1 1,107 39 0,-81-40-1,54 27 1,0-13-1,13-14 1,-79-12 0,0-14 109,26-27-110,-27-13-15</inkml:trace>
  <inkml:trace contextRef="#ctx0" brushRef="#br0" timeOffset="68661.78">14883 9141 0,'0'53'31,"0"185"0,0-198-15,0 13 0,0-27-16,0-12 15,26-14 48,40 0-32,-13 0-31,93 0 31</inkml:trace>
  <inkml:trace contextRef="#ctx0" brushRef="#br0" timeOffset="69138.88">14870 9340 0,'13'-13'31,"198"13"-15,-184 0-1,-40-14 79,-27-12-78,-13 26-16</inkml:trace>
  <inkml:trace contextRef="#ctx0" brushRef="#br0" timeOffset="69606.27">14856 9115 0,'186'0'15,"-120"0"1,-13-13-1</inkml:trace>
  <inkml:trace contextRef="#ctx0" brushRef="#br0" timeOffset="70148.48">15386 9141 0,'0'119'31,"0"-238"-31,0 278 16,0-119-16,13-14 15,-13-13-15,13 27 47,13 66-15,-26-93-17,14-79 63,-41-13-78</inkml:trace>
  <inkml:trace contextRef="#ctx0" brushRef="#br0" timeOffset="71116.91">15399 9075 0,'13'0'16,"119"80"46,-92-41-46,0-12-16,39 65 0,-26-39 31,-40-40-15,0 1 0,14-1-1,-27 0 16,26 0-15,1 1 0,-27-1-1,26-13 32,-26-106 16,0 66-48,0-185 1,0 146 0,0 0-16,0 26 15,13 26 1,-13 41 124</inkml:trace>
  <inkml:trace contextRef="#ctx0" brushRef="#br0" timeOffset="87784.3">17410 4604 0,'0'13'31,"0"80"-15,0-67 0,0 106-1,0-92 1,0-14 0,0-78 93</inkml:trace>
  <inkml:trace contextRef="#ctx0" brushRef="#br0" timeOffset="89054.78">17304 4683 0,'0'-13'16,"0"-14"-1,13 14 1,13 0-16,-12 0 15,12 0 1,14 13 31,-1 26-31,-12 0-1,92 41 1,-119-41 31,0 0-16,-26 1-15,-41 13 15,28-40 0,39-40 32,26 13-17,-13 27-46,1-13 16,12 13 0,-13 0-1,1 0 1,38 53 0,-25-53-16,-1 27 15,54 39 1,-67-53-1,-13 0 1,0 0 31,-13 14-31,0-14-1,-40 14 1,13-27-1,-92 26 17,118-26-32,-25-13 31,12 0-15,-12-14-1,25 27 1,14-13 31,27-27-16,-14 27-15,80-53-1</inkml:trace>
  <inkml:trace contextRef="#ctx0" brushRef="#br0" timeOffset="90166.54">17952 4643 0,'0'0'0,"-26"27"62,26-14-46,26 14 46,0-1-46,-12-26-16,39 26 16,-27 1-1,27-14 1,-53 0 15,40 27-15,13-13 15,-27-14 0,-26 0 0,0 0 16,-13 27-15,13-27-32,-40 0 31,-119 1 0,133-14 110,26-27-110,0 1-31</inkml:trace>
  <inkml:trace contextRef="#ctx0" brushRef="#br0" timeOffset="90914.38">17939 4657 0,'0'-14'31,"13"14"-31,0-13 16,14 13-1,26 0 32,-27 0-31,1 13-1,-1-13 1,-13 0 156,0 0-172</inkml:trace>
  <inkml:trace contextRef="#ctx0" brushRef="#br0" timeOffset="91601.88">18494 4749 0,'53'0'47,"40"13"-31,-67-13-16,14 0 15,-14 0 1,-12 0-1,39 80 110</inkml:trace>
  <inkml:trace contextRef="#ctx0" brushRef="#br0" timeOffset="92321.14">18587 4908 0,'53'0'16,"39"0"15,-52 0-31,-27 0 0,14 0 109,-1 0-78</inkml:trace>
  <inkml:trace contextRef="#ctx0" brushRef="#br0" timeOffset="93403.46">19010 4657 0,'14'0'63,"25"0"-48,-12 0-15,-1 0 16,-13 13 0,-13 27 62,-39 52-47,52-92 110,66 40-110,-39-27 31,-40 27-30,0-14-1,0 27 0,-13-26 32,-80-1-32,67 1-31,12-27 16,1 26-1,13-52 48,27-41-32</inkml:trace>
  <inkml:trace contextRef="#ctx0" brushRef="#br0" timeOffset="95024.07">19301 4736 0,'14'-26'47,"-1"26"-16,27-27-15,-14 27-16,-13 0 15,0 0 1,1 0 78,-1 0-79,79 27 1,-78 25-1,-14-38-15,0 25 47,0-12-31,0 13 0,0-14-1,0 0 1,-14 1-1,14-1-15,-13-26 0,-13 27 32,-1 26-17,27-40 17,-26 0 14,-67 14-14,80-27-32,-13 0 15,12 26 1,14-39 140,40 13-125,-13 0-31,25 0 32,1 0-1,-39 0 0,52 0 0,-13 26-15,0-12 0,-40-14-1,0 13 17</inkml:trace>
  <inkml:trace contextRef="#ctx0" brushRef="#br0" timeOffset="-39957.49">9538 9895 0,'0'-39'110</inkml:trace>
  <inkml:trace contextRef="#ctx0" brushRef="#br0" timeOffset="-37333.51">19288 4379 0,'-26'0'15,"52"0"-15,-105-13 16,13-1 0,26 14-1,13 0 1,-105 27-1,106-1 1,-27 14 0,40-14-16,-14-12 15,-39 118 1,26-66 0,14-39-1,13-1 1,-1 27-1,14-27 1,0 14-16,0-13 16,0 52-1,0-13 1,14 0 0,52 27-1,-27-53-15,-12-14 16,65 40-1,28 14 1,-41-54 0,14 27-1,-27-53 1,13 0-16,40 0 16,-92 0-1,-1 0-15,-26-13 31,40-14-15,-27-26-16,27 0 0,118-158 31,-65 78-15,-27 28 0,-39-28-1,-14 94-15,-13-41 16,0 14-1,0-13-15,0 13 16,0-93 15,0 132-15,-13 1 0,-14-1-16,-105-105 15,66 106 16,0 26-31,39 0 0,14 0 16,-27 0-16,-52 26 16,12-26-1,-79 40 17,107-27-32,-28 14 0,54-27 15,-1 13 1,14-13-16,0 13 62,-14 40-46,-12-27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4-06-18T13:04:01.989"/>
    </inkml:context>
    <inkml:brush xml:id="br0">
      <inkml:brushProperty name="width" value="0.05292" units="cm"/>
      <inkml:brushProperty name="height" value="0.05292" units="cm"/>
      <inkml:brushProperty name="color" value="#FF0000"/>
    </inkml:brush>
  </inkml:definitions>
  <inkml:trace contextRef="#ctx0" brushRef="#br0">7792 5199 0,'13'0'31,"0"0"-15,-13-13-16,146 0 47,-67 13-32,14 0 1,0 0-1,-54 0 1,-26 0 125,14 0-79,26 0-46,-27 0-16,1 0 0,-1 0 31,1 0 0,52 0 94,-79 13 94,0 40-188,0 0 1,0 26-1,-13-26 16,13 0-16,0-40-31,0 14 16,0-14-16,0 0 15,0 53 1,0-53-1,0 27 1,0-27-16,0 1 16,0-1-1,0 13-15,0-13 0,0 80 32,0-80-17,-13 1-15,13 65 16,-27-53-16,27 1 15,0 12 1,0-12 0,0 26-1,0-40-15,0 27 16,0 26 0,0 27-1,0-14 1,0-13-1,0 13 1,0-52 0,0 26-1,0-27 1,0 1-16,0 12 16,0 14-16,0-26 15,0 26 1,0 26-1,0 14 1,0-27 0,0 119 15,0-132-31,0 0 16,0-13-16,0-14 15,0-13 1,0 53-1,0-26 1,0 13 0,0 53-1,0 0 1,0-40 0,0 13-1,0-66-15,0 14 16,0 39-1,0-40-15,0 27 16,0 14 0,0-41-1,13 14 1,-13-14-16,14 14 16,-14-14-1,13 27 1,-13-26-1,0 52 1,0-53 0,0 1-16,0 52 15,0-13 1,0-13 0,0 14-1,0-41-15,0 27 16,0 0-1,0 39 1,0-52 0,0-13-1,0 39 1,0-53 0,0 27-1,0-14-15,0 40 16,0 27-1,0-14 1,0-26 0,0-26-1,0-1 1,0-13 0,-13-13 187,-14 0-172,-52-39 0,52 12-15,-65-39-1,65 66 1,-118-13 0,52 13-1,40 0 17,40-13 30,0 13-31,0 0 1,-1 0 46,-12-27-47,13 27 0,13-53 125,0 0-140,0 27 0,0-27-1,0 13 1,0-26 0,0 0-1,0-66 1,0 92-16,0 13 15,0-118 1,0 79 0,0-53-1,0 39-15,0 54 16,-14-80 0,14 27-1,0-27 1,0-26-1,0 92 1,0 0 0,0 14-1,0-54 1,0 14 0,-26 0-1,26-40 1,0 80-16,0-1 15,0-92 1,0-66 31,0 92-16,40-52 0,-40-40 1,0 92-17,0 1 1,26-28 15,-26-78 0,0 185-15,0-67 0,-13 41-16,13 25 15,0-78 1,0 65 0,0-12-1,-13-54 16,13-52 1,0 118-32,0-39 31,0 40 0,0 12-31,0-12 0,-14-106 31,14 52 1,0 67-17,0-13 17,0-27-17,-26 0 16,26 26-15,0 14 15,0-13 157,0 12-173,0 1 1</inkml:trace>
  <inkml:trace contextRef="#ctx0" brushRef="#br0" timeOffset="6848.32">15214 5133 0,'-106'-119'78,"106"92"-62,-106-65 15,40 26-15,52 13-1,-25 26 1,-41-79-1,54 80 32,-80-67-15,53 67-17,-79-67 1,53 54-1,26 25 1,-119-12 0,-53-40-1,106 53 1,26-14-16,0 14 16,1-14-16,13 14 15,-67 0 1,-171-13 15,277 26-15,-13 0-16,26 0 15,-65-40 1,-54 40 0,-52 0 15,79 0-31,-133 0 15,-12 0 1,145-13 0,-238 13-1,264 0-15,-172 0 32,199 0-17,-132 0 1,118 0-1,28 0-15,-200 0 32,199 0-17,-119 13 1,80 13 0,-160 40-1,41-26 1,39-13-1,-13-27 1,132 0-16,0 0 16,-13 26-1,52-26 1,-52 0 0,-40 106 15,80-106-31,-14 26 0,-13-12 15,-106 12 1,107-26 0,-15 26-1,15-12-15,12 12 16,27-26 0</inkml:trace>
  <inkml:trace contextRef="#ctx0" brushRef="#br0" timeOffset="8744.58">8824 3995 0,'-13'13'47,"-54"14"-32,41-1-15,0-12 16,-54 39 0,-12 13-1,12-13 1,14-14-1,66-26 1,-26 1-16,-1 12 63,-132 67-32,159-80-31,-13 0 15,-13 14 95,-54 92-79,41-66 0,52-53 141,132 13-141,-65-13-15,237 0 0,-198 0-1,80 0 1,-120 0 0,14 0-1,-54 0 63,-12 0-62,26 0-16,-27 26 16,54-26-1,-41 0 1,-52-92 140,13 65-140,-40-39-16,14 26 15,-53-52 1,39-1 0,0 27-1,14 13 1,-1 27-1,1-1 1,13 14 0,-14-13-16,1-1 31,-1 27 141,14-26-110,13 105 16</inkml:trace>
  <inkml:trace contextRef="#ctx0" brushRef="#br0" timeOffset="18602.46">11800 3307 0,'-13'0'47,"-13"14"-16,-107 144 0,1 1 0,106-133-31,-1-26 32,27 27 108,66-27-15,80 0-93,13 0-1,-133 0-16,1 0 48,12-13-32,-26 13 0,-52-119 110,12 92-125,-26-65-1,53 39 173,-26 26-79,26 14-93,0-13-1,0 12 1,0 1 0,0 0-1</inkml:trace>
  <inkml:trace contextRef="#ctx0" brushRef="#br0" timeOffset="22576.37">12488 2977 0,'0'-14'78,"-26"14"-46,-14 27-1,-13 39-16,27-40 1,-80 133 15,80-93-31,-14 53 32,40-53-17,0-26-15,0 13 16,13 0-1,-13 0-15,13-13 0,14 118 47,-27-105-15,0-39-1,-13-28 16,-40-65 0,53 52-47</inkml:trace>
  <inkml:trace contextRef="#ctx0" brushRef="#br0" timeOffset="23202.22">11972 3466 0,'14'-13'62,"12"13"-46,53 0 0,-26-27-16,0 14 15,-13 0 1,26 0 0,-53 13 62,1 0-63,25 0-15,27 26 16,-39-26 0</inkml:trace>
  <inkml:trace contextRef="#ctx0" brushRef="#br0" timeOffset="40417.32">6032 5517 0,'0'-14'94,"40"-12"-63,-13 26-15,-14 0 31,53 0-16,-26 0 0,-27 0 1,0 13-17,-13 0 48,0 14-32,0-1-31,0 1 31,-92 26 1,92-27-32,-93-13 31,-26 14 0,106-27 0,66 0 141,39 0-141,-52 0 1,39 13-1,-52 0-31,12 14 16,14 12-1,-53-12 79,0-14-63,0 0-15,0 1-1,0-1 1,0 0 0,0 27-1,0-27-15,0 0 16,-13 0 0,13 1-1,0-1 1,-26-13-16,26 26 15,-27-13 1,-26 14 15,27-27 1,-27 0-17,-198 26 16,198-26-15,-40 0 0</inkml:trace>
  <inkml:trace contextRef="#ctx0" brushRef="#br0" timeOffset="46137.83">6006 5490 0,'13'0'140,"0"0"-108,14 0-1,-1 0 31</inkml:trace>
  <inkml:trace contextRef="#ctx0" brushRef="#br0" timeOffset="59216.76">7673 5014 0,'13'0'31,"27"-13"0,-14-1-15,40 14-16,1-13 15,12 0-15,159-40 32,-172 53-17,-26 0-15,0 26 16,-1-26 62,133 0-47,-66 0 0,-93-13 1,-13 132 218,0-92-235,0 92 1,0 145 0,0-131-1,0 105 1,0-106-16,0-26 15,0 13-15,-13-26 16,13-1 0,-13 226 15,0-212-15,-1-54-1,14-25-15,-39 118 47,39 41-16,0-133-15,0 105 0,0-78-1,0 12 1,-27-52-1,14 39 1,13-52 0,0-14-1,-13-13 1,13 13 0,0 53 15,-13-66-16,-1 0 95,-91 0-79,-81-26-15,-171 26 31,265 13-16,65-13-31,14 0 47,0 0-16,-27 0 0,13-13-31,1 13 16,0 0-1,26-26 17,0-27-1,0 13-15,-27-53-1,27 40 1,0 0-1,-13-26 1,0 13-16,13-132 16,0 78-1,-14-276 1,-12 250 0,-53-171-1,65 237 1,1-92-1,13 146 1,0-67 0,0 14-1,0 39-15,0-26 16,0-13 0,27 39-1,-14 13 1,0 27-1,13-52 1,-12-1 0,12-119-1,1 145 1,-27 1 0,0-27 140</inkml:trace>
  <inkml:trace contextRef="#ctx0" brushRef="#br0" timeOffset="60244.43">6668 4194 0,'0'-14'47,"26"-38"-32,-13 25 1,14 1 0,-14 12-16,132 28 78,-78 12-47,-41 1 0,-26 25 0,-66 54-15,39-40-16,-118 80 16,66-80-1,52-66-15,-39 53 16,39-53 0,41 0 46,92 26-46,158 14 15,-185-40 0,-52 27 110,13 78-126</inkml:trace>
  <inkml:trace contextRef="#ctx0" brushRef="#br0" timeOffset="68109.85">6985 6324 0,'0'0'0,"119"0"16,-53 0 0,93 0-1,-66 0-15,-14 0 16,80-40-1,-106 40 1,-40 0 78,27 0-79,-14 0-15,0 0 16,1 13-16</inkml:trace>
  <inkml:trace contextRef="#ctx0" brushRef="#br0" timeOffset="68951.27">7792 6178 0,'13'0'31,"120"106"-15,-54-53-16,93 79 31,-185-92 188,-54-14-204,28 14 1,-93-27 0,65 14-16,28-27 15,12 26 1</inkml:trace>
  <inkml:trace contextRef="#ctx0" brushRef="#br0" timeOffset="71668.41">6416 11893 0,'0'0'0,"0"-53"15,0-26 17,0 13-17,40-106 1,-27 119-1,0 0 1,-13 66 78,0 172-63,0-92-31,0-40 16,0 26-1,0-66 48,27-26-1</inkml:trace>
  <inkml:trace contextRef="#ctx0" brushRef="#br0" timeOffset="72568.14">6760 11615 0,'-13'53'16,"13"0"15,0-40-16,0 1 1,0-1 15,53-13 1,-40 0 14,53-40-14,-26 14-17,13-80 1,-27 66 0,-26-26-1,0 39 16,0 1-15,0 0-16,0-1 16,-13 1-1,-13 12-15,-27 67 94,-119 146-63,39-27 1,133-146-1,106-26 63</inkml:trace>
  <inkml:trace contextRef="#ctx0" brushRef="#br0" timeOffset="73501.17">7117 11562 0,'-13'0'32,"0"53"-17,13-26-15,26-1 47,40-26-16,-39 0-15,79 27 0,-14-27-1,-65-14-15,-1 14 16,1-26-16,-14 26 15,0-27-15,-13 1 16,13 0 0,-13-1-16,0-52 31,-13 65-15,-27-38-1,14 38 1,26 1-16,-53 13 62,-26 27-46,26-14-16,-13 13 16,26-13-1,14 14-15,-27-14 16,53 0-1,0 14 17,-27-1-17,27 27 17,27-53-1,-1 0-16,27 0-15</inkml:trace>
  <inkml:trace contextRef="#ctx0" brushRef="#br0" timeOffset="74372.37">7766 11536 0,'-14'0'31,"14"53"-16,0-14 1,14-25-16,-1-1 16,40 13-1,-27 1 1,14-27 0,26 0-16,-40 0 15,146-66 1,-132 39-16,0 1 31,-14-27 0,-26 40-15,0-40 15,0 26-31,-53-52 31,14 39-31,12 27 16,1 13 0,-54 0 31,27 13-32,14-13-15,-94 40 16,54 13-1,66-27 1,-14 14 0,27-27-16,0 14 15,0 12 1,0-25 0,0 12-1,80 14 16,-41-40-15</inkml:trace>
  <inkml:trace contextRef="#ctx0" brushRef="#br0" timeOffset="79760.73">4088 9459 0,'0'-13'94,"66"-40"-63,13 26-15,14 27-1,-40 0-15,-27 0 16,93 66 0,-92-39 30,-107 39-14,28-40-32,-68 14 15,28-13 1,79-27-16,39 0 109,27 26-62,-27-13-47,41 67 16,-41-41-1,1-12 1,65 39 0,-79-26-1,1-1 1,-14-25 0,-27-14 46,-237-80-15,237 67-47,1-27 16,12 40-1,14-13 32,0-13-31</inkml:trace>
  <inkml:trace contextRef="#ctx0" brushRef="#br0" timeOffset="80708.39">4789 9459 0,'0'-13'16,"13"-14"-1,80 1 1,-27 26 0,-26 0-1,-14 39 16,14-12-15,-27 52-16,27-26 16,-14 13-1,-26-13 1,0-26 0,-13-1-1,-80 40 1,67-39-16,-27-1 15,13 1 1,27-27-16,13 13 47,79-13 15,1 13-46,-1 0-16,1 14 16,39 12-1,-106-39-15,0 14 16,0-14 125,14 0-141</inkml:trace>
  <inkml:trace contextRef="#ctx0" brushRef="#br0" timeOffset="82188.64">8030 9909 0,'0'0'0,"0"13"31,27 13 16,78 54-16,-65-54-15,26 14 15,-53-40-15,1 0 15,-1-40 16,13 14-32,1-1-15,26-12 16,-27 12 0,-26 1 15,-53-67 0,27 67-15,-14-14-1,27 40 1,-40 0 15,13 13-15,-92 80 0,13-27-1,79-26 1,27-40-16,13 13 62,53 13-46,13-13-16,-39-13 16</inkml:trace>
  <inkml:trace contextRef="#ctx0" brushRef="#br0" timeOffset="83093.36">8096 10438 0,'0'26'31,"0"14"-15,0-27-1,13 14-15,27 12 16,-13-12 0,12-14-1,14-13 1,-40 0 0,1 0-1,-1 0-15,27 0 16,-27-13-1,13 0 1,1-1 0,-27-52 15,0 27-31,-13-14 31,-14 13-15,1 40-1,-41-79 17,41 79-32,0 0 15,-27 0 1,0 0 0,-13 39-1,-1-26-15,41 14 16,26-1 31,53 41-16,13-54 0</inkml:trace>
  <inkml:trace contextRef="#ctx0" brushRef="#br0" timeOffset="84368.09">5781 9909 0,'13'0'31,"67"0"-15,-1 0-1,67 0 1,237 0-1,-237 0 1,-14 0-16,106-14 16,-92-12-1,-133 26 1,-13-27 171</inkml:trace>
  <inkml:trace contextRef="#ctx0" brushRef="#br0" timeOffset="85049.84">6945 9671 0,'225'119'31,"-450"-238"-31,622 277 16,-344-145-1,-26 14 1,-27-14 62,0 0-62,0 1-1,-14 39 1,-92 52 0,-13-38-1,67-28 1,12 1-16,13-40 16,27-79 46,53-27-46,93-106-1</inkml:trace>
  <inkml:trace contextRef="#ctx0" brushRef="#br0" timeOffset="92169.36">8731 3995 0,'40'27'94,"-40"-14"-78,66 80-1,0-14 1,-66-66-16,13 14 16,27 25 15,-27-25-31,54 66 31,-41-54-15,-26-12-1,40 52 1,-27-52-16,13-14 16,-26 13-1,27 1-15,-27-14 16,0 0-1,0 14-15,26 12 16,-12-12 0,-28-41 62,-25-12-63,-1 0 1,-13 12 15,-79-12 1,92 26-32,-26-13 15,-199-14 1,120 14-16,39 13 15,0 0 1,27 0-16,-14 0 16,67 0-1,12 0 110,1 0-109,26 0 109,80-159-94,-80 106-15,93-53-1,-66 40 1,-14 27 0,-13 25-16,1 14 15,-1-13 1,0 13-16,-13-13 16,13 13-1,27-13 1,0-27-1,171-66 1,-184 80 0,-1 13-16,-12-1 218</inkml:trace>
  <inkml:trace contextRef="#ctx0" brushRef="#br0" timeOffset="115899.25">12488 6191 0,'14'-39'47,"171"-186"-16,-119 145-15,185-211 15,-211 238-16,-40 133 126,0-27-125,-53 132-1,53-119 1,0 79 0,0-92-1,0-13 1,0-53 140,0-40-140</inkml:trace>
  <inkml:trace contextRef="#ctx0" brushRef="#br0" timeOffset="127625.63">15227 5054 0,'-13'0'47,"-1"0"-16,-12-14 0,13 14-15,-40-26-1,26 13 1,1-27-16,-40 13 16,26 14-1,27 0-15,-1 13 16,1 0 46,-119-53-30,119 53-17,-40-13 1,40 13 0</inkml:trace>
  <inkml:trace contextRef="#ctx0" brushRef="#br0" timeOffset="191575.14">4630 8930 0,'-13'0'15,"-80"-53"1,67 40-16,-14-14 16,-92 1-1,79 12 1,-53-12 0,-13 13-1,40-14 1,13 27-16,26 0 15,-79 0 1,39 0-16,14 13 16,-92 27-1,105-27 1,-13 14-16,-40 52 16,66-52-1,-92 118 1,26 1-1,66-67 1,14 67 0,13-67-16,13-26 15,0 132 1,0-119 0,52 133-1,-12-93-15,66 66 16,-80-93-1,80 40 1,27 40 0,-28-67-16,28-12 15,12 26-15,27-14 16,132 40 0,40-39-1,-13-14 1,26-65-1,-52-14 1,-41-93 0,-65-66-1,-94 1 1,-78 52 0,13 0-16,-1-26 15,14-120 1,-53 133-1,0-119 1,0 119-16,-53 13 16,-211-264-1,145 277 1,-278-145 0,238 185-16,-463-13 46,172 119-14,437-40-1,26-13-15</inkml:trace>
  <inkml:trace contextRef="#ctx0" brushRef="#br0" timeOffset="192105.29">2699 7699 0,'0'0'0,"26"278"16,-13-132-16,67 105 31,-80-277 16,0-41-31,0 28-16,0-14 15,0-13-15</inkml:trace>
  <inkml:trace contextRef="#ctx0" brushRef="#br0" timeOffset="193066.75">2500 7620 0,'14'-26'63,"65"26"-48,-13 0 1,27 13-1,-27 26-15,13 1 16,-13 13 0,-26-26-16,-40-14 15,-26 66 17,-1-52-17,-79 52 1,0-53-1,93-26 1,26 0 78,146 106-63,-79-66-15,-14 13-16,13-13 15,-39 12 1,-1-12 0,-39-13-1,0-14 1,-39 13-1,-1 1-15,-158 52 32,105-66-17,-13-13-15,-13 0 0,0 0 16,-53 0 0,159 0-16,13-13 46,0-13-30,53-120 15,-27 106-15,40 14 0</inkml:trace>
  <inkml:trace contextRef="#ctx0" brushRef="#br0" timeOffset="193970.54">3625 7673 0,'-80'0'0,"160"0"0,-239 13 15,93 0-15,0 40 16,132 27 62,-13-14-62,26-13-16,27 0 15,79 26 1,-66-13-1,-92-39 1,-27 52 47,-27 14-32,1-67-31,-1-13 15,-65 67 1,65-67 0,-79 27-1,80-40-15,-14 0 16,-39-14 0,-106-65-1,26-27 1,119 80-1,40 12 17,0 1 15,40 0-16</inkml:trace>
  <inkml:trace contextRef="#ctx0" brushRef="#br0" timeOffset="194688.1">3479 7633 0,'53'13'31,"-26"14"-15,-1-27-16,14 26 15,13-12 1,-14 25-1,41 41-15,-54-80 16,-13 26 0,54-118 140,-28 65-156</inkml:trace>
  <inkml:trace contextRef="#ctx0" brushRef="#br0" timeOffset="196189.97">12039 2580 0,'0'0'0,"-172"13"16,26 13-16,1 41 16,-14-28-16,-357 252 31,450-198-15,0-1-1,-40 226 1,92-120-1,14-39 1,14 0 0,25-106-1,1 13-15,13 0 16,93 93 0,92 13-1,211 39 1,557-171 15,-728-93-15,13-26-16,304-186 31,-410 80-15,-145 93-16,-14 12 15,-12 1-15,-1-278 31,-53 79-15,-13 132-16,-13 27 16,-93-145-1,-39 92 1,26 79 0,-185 0-1,105 80-15,1 13 16,-410 106-1,250 53-15,81-14 16,-424 345 15,754-451-15,106 54 0</inkml:trace>
  <inkml:trace contextRef="#ctx0" brushRef="#br0" timeOffset="202339.72">14354 3294 0,'66'-53'47,"79"-159"-16,1-12 0,-120 157 1,1 94 77,39 224-78,26-92 0,-92-133 1</inkml:trace>
  <inkml:trace contextRef="#ctx0" brushRef="#br0" timeOffset="202871.05">14605 3069 0,'0'0'0,"26"0"16,54 0-1,-14 0 1,-26 0-16,-14 0 16,-13 0-1,14-26 141,12-1-140</inkml:trace>
  <inkml:trace contextRef="#ctx0" brushRef="#br0" timeOffset="203236.46">15227 3069 0,'0'0'0,"0"172"15,0-145 1,0-1 15,0-66 47</inkml:trace>
  <inkml:trace contextRef="#ctx0" brushRef="#br0" timeOffset="204032.72">15108 2778 0,'39'0'16,"-78"0"-16,197 0 16,-38 0-1,-28 27 1,-52-27-16,-14 13 15,-12-13 32,52 66-31,-40-40-16,-13 1 16,27 13-1,-40-1 48,-40 41-32,-118 25 0,39-65-15,26-40-1,27 0 1,13 0-16,0-26 16,-66 26-1,92 0-15,1 0 47,26-14 0,-13-12-31,66 13-1</inkml:trace>
  <inkml:trace contextRef="#ctx0" brushRef="#br0" timeOffset="205035.49">15796 3254 0,'13'-26'31,"0"13"-31,-13-27 16,13-39-1,14-1 1,39-118 0,-66 158-1,26-13 1,27 93 78,-53-27-79,40 27 1,-27-14-1,0 1-15,27 65 32,-27-12-32,40 92 15,-40-119 1,-13-40 0,0 0 46,-13-13-46</inkml:trace>
  <inkml:trace contextRef="#ctx0" brushRef="#br0" timeOffset="205478.04">15888 3096 0,'40'0'16,"-80"0"-16,239-40 16,-160 40-1,-12 0 1,-14 0-16</inkml:trace>
  <inkml:trace contextRef="#ctx0" brushRef="#br0" timeOffset="205931">16431 2963 0,'0'0'0,"0"66"15,0 1-15,0-1 16,26 13 0,-26-52-16,0-14 46,0-40-14,0-26-17,-26-66 1,26 80-16</inkml:trace>
  <inkml:trace contextRef="#ctx0" brushRef="#br0" timeOffset="206760.05">16378 2831 0,'39'13'31,"-78"-26"-31,171 106 32,-119-54-32,40 27 31,-13-26-16,-14-27-15,1 14 16,-14-27 0,27-13 46,39-40-46,27-40-1,-106 67 1,0-1-16,0 14 16,0 0-1,0 0-15,0-14 16,0-26 0,0 27-1,0 12 1,0-12 15,0 52 32,0 41-48,13 38 1,-13-38-1,0 25-15,0 1 16,0 66 0,0-133-1,-53-66 63,0 14-62,-66-54-16</inkml:trace>
  <inkml:trace contextRef="#ctx0" brushRef="#br0" timeOffset="207574.18">15306 2805 0,'-26'53'16,"-1"-27"0,27-13 31,0-26-32,0-13-15</inkml:trace>
  <inkml:trace contextRef="#ctx0" brushRef="#br0" timeOffset="208169.84">15200 2699 0,'27'106'31,"39"145"-15,-40-119 15,-12-92-15,-14-14-16,0-12 15,-14-28 63</inkml:trace>
  <inkml:trace contextRef="#ctx0" brushRef="#br0" timeOffset="-193082.01">5768 11258 0,'0'13'31,"0"146"0,0-66-31,0-1 16,0 146 0,0-105-16,0-28 15,0 81 1,0-133-16,0-27 15,26-39 110,292-53-93,-186 39-32,331-65 31,291 52 0,-569 27-31,-26 13 16,278 0-1,-331 0 1,105 0 0,-92 0-1,-92 0-15,92 0 94,-66 0-94,66 0 16,-119-14 77,0-78-46,0 12-31,-27-118 0,-39-67-1,53 120 1,-40-146-1,27 79 1,26 93 0,-14 119 31,1 0 62,-13 13-62,-67-13-16,-158 27 0,132-1-15,0-12 0,-225-1-1,238-13-15,-13 0 16,-106 0-1,13 0 1,80 0-16,26 0 16,-119 0-1,27 0 1,145 0 0,0 0-16,40 0 15,-27 0 1,14 0 31,-160 0-16,14 39 0,119-12-15,-13-27-16,53 13 15,0-13 79,-80-13-63,67-14-15,13 27-16,-1 0 16,14-26 31,0 52 124,0 27-155,0 80 0,0 25-1,0-91 1,14 118 0,38-53-1,-52-105 1,0 25-16,0-38 15,0 25 1,0-12-16,0-1 16,0 14-1,0-27 1,0 0 0,-13-13 30,-26-13-30,12-26 0</inkml:trace>
  <inkml:trace contextRef="#ctx0" brushRef="#br0" timeOffset="-32467.78">12846 10001 0,'-27'0'32,"-13"-13"-17,-26-13 1,13 12 0,14 14-16,12 0 15,-39 0 16,40 0-15,-27 53 15,-106 66 1,132-92-17,27-1 1,0-13-16,0 14 15,0 13 1,0-14 0,0 14-1,27 39 1,26-39 0,-40 0-1,0-40 1,0 13-1,27 13 1,-13-13-16,-1 1 16,133 52-1,-80-40 1,27 14 0,-53-40-1,-27 0 1,-12-13 31,211-159-16,-173 132-31,-12 0 16,26 1-1,-66 25 1,0 1-16,0 0 15,0-40 1,66-119 0,-39 146-1,13-93 1,-40 105 0,0-52-1,0 53 1,-14-40-1,14 13 1,-26 40-16,26-26 16,-93-14-1,67 27 1,-67 0 0,1 0-1,65 13 1,-12 0-16,12 0 15,-26 0 1,-53 26 0,-26 14-1,53-14-15,39 14 16,-66 26 0,40-66-16,39 26 15,27-12 1,0-1-1,0 0 1,14-13 0</inkml:trace>
  <inkml:trace contextRef="#ctx0" brushRef="#br0" timeOffset="-31230.79">12422 11867 0,'-13'0'31,"-27"52"-15,1 1-1,12 40 1,14-67 0,13 54-1,0-14 1,92 27-1,-65-54 1,52 1 0,-26-27-1,53 0 1,40 14 0,-54-27-1,-12 0-15,-14-13 16,26-27-1,-52-53 17,-14 1-17,1-1 1,-27 67 0,13-27-16,14-93 31,-27 67-16,-27 26-15,1 0 16,-1-66 0,-12 53-1,12 39-15,1 1 16,-1 13 0,-12-1-16,-28-12 15,-91 0 1,52 26-1,53 52 1,0 1-16,-26-26 16,-41 39-1,94-40-15,-27 80 47,53-40-16,0-13-15,53 13 0</inkml:trace>
  <inkml:trace contextRef="#ctx0" brushRef="#br0" timeOffset="-29943.87">12277 12885 0,'-14'27'16,"28"-54"-16,-41 80 16,14-40-16,0 1 15,-27 118 1,40-106-1,0 54 1,0-41 0,0 1-16,13 39 0,14 41 15,52-28 1,-26-52 0,0 26-1,92 40 1,-92-80-1,53-26 1,66-13 0,-26-80-1,-107-12 1,-12 65-16,-14-26 16,14-106-1,-1 132 1,-13-79 15,-13 66-31,0 27 16,0-133-1,-53 40 17,27 92-17,13 14-15,-53-40 16,13 0-1,-14 14 1,-118 25 15,159 14-15,-226 27 0,80 13-1,106-27 16,27 79 1,25-25-17,-39 25 1,14 1 0,-14-40-1,53-27 16,53-52 16,13-1-31</inkml:trace>
  <inkml:trace contextRef="#ctx0" brushRef="#br0" timeOffset="26081.93">14473 3506 0,'66'-14'62,"159"-38"-31,-133 25-31,1 1 16,13-1-16,26 14 16,133-40 15,-226 53 0,54 0-15,52 0-1,54 0 1,-133 0 0,0 13 15,-13 1 16,-13-14-32,92 26 1,53-26 0,-119 26-16,27 1 15,66-1 1,-106-26-16,-40 0 16,0 14-1,27-14-15,-27 0 16,27 0 31,92 26-32,-13-26 1,-13 0 0,-53 0-1,-13 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18.06.2024</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11</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41</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97</a:t>
            </a:fld>
            <a:endParaRPr lang="pl-PL"/>
          </a:p>
        </p:txBody>
      </p:sp>
    </p:spTree>
    <p:extLst>
      <p:ext uri="{BB962C8B-B14F-4D97-AF65-F5344CB8AC3E}">
        <p14:creationId xmlns:p14="http://schemas.microsoft.com/office/powerpoint/2010/main" val="2326890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18.06.2024</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18/06/2024</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18.06.2024</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18.06.2024</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974684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370165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6411684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7315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 id="2147483917" r:id="rId57"/>
    <p:sldLayoutId id="2147483918" r:id="rId58"/>
    <p:sldLayoutId id="2147483919" r:id="rId59"/>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00.xml.rels><?xml version="1.0" encoding="UTF-8" standalone="yes"?>
<Relationships xmlns="http://schemas.openxmlformats.org/package/2006/relationships"><Relationship Id="rId3" Type="http://schemas.openxmlformats.org/officeDocument/2006/relationships/hyperlink" Target="https://pixabay.com/es/illustrations/h%C3%A9lice-gen%C3%A9tica-biolog%C3%ADa-3298831/" TargetMode="External"/><Relationship Id="rId2" Type="http://schemas.openxmlformats.org/officeDocument/2006/relationships/image" Target="../media/image77.png"/><Relationship Id="rId1" Type="http://schemas.openxmlformats.org/officeDocument/2006/relationships/slideLayout" Target="../slideLayouts/slideLayout5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5.xml"/></Relationships>
</file>

<file path=ppt/slides/_rels/slide140.xml.rels><?xml version="1.0" encoding="UTF-8" standalone="yes"?>
<Relationships xmlns="http://schemas.openxmlformats.org/package/2006/relationships"><Relationship Id="rId2" Type="http://schemas.openxmlformats.org/officeDocument/2006/relationships/image" Target="../media/image89.gif"/><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customXml" Target="../ink/ink1.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customXml" Target="../ink/ink2.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customXml" Target="../ink/ink3.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93.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gif"/><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Algorytmy Sztucznej Inteligencji (AI). Implementacja w języku </a:t>
            </a:r>
            <a:r>
              <a:rPr lang="pl-PL" altLang="pl-PL" dirty="0" err="1"/>
              <a:t>Python</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a:t>Algorytmy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lstStyle/>
          <a:p>
            <a:r>
              <a:rPr lang="pl-PL" dirty="0"/>
              <a:t>Co to jest maszynowe uczenie się ? (Machine Learning)</a:t>
            </a:r>
          </a:p>
        </p:txBody>
      </p:sp>
    </p:spTree>
    <p:extLst>
      <p:ext uri="{BB962C8B-B14F-4D97-AF65-F5344CB8AC3E}">
        <p14:creationId xmlns:p14="http://schemas.microsoft.com/office/powerpoint/2010/main" val="4991664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606E1D-AF35-4640-BADB-023CB9C2C134}"/>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D765C58C-099C-4DFE-99C6-A688E4F61740}"/>
              </a:ext>
            </a:extLst>
          </p:cNvPr>
          <p:cNvSpPr>
            <a:spLocks noGrp="1"/>
          </p:cNvSpPr>
          <p:nvPr>
            <p:ph type="dt" sz="half" idx="10"/>
          </p:nvPr>
        </p:nvSpPr>
        <p:spPr/>
        <p:txBody>
          <a:bodyPr/>
          <a:lstStyle/>
          <a:p>
            <a:pPr rtl="0"/>
            <a:fld id="{98A70DB5-3B74-47E3-90B3-6FF4DAF5961C}" type="datetime1">
              <a:rPr lang="pl-PL" smtClean="0"/>
              <a:t>18.06.2024</a:t>
            </a:fld>
            <a:endParaRPr lang="en-US" dirty="0"/>
          </a:p>
        </p:txBody>
      </p:sp>
      <p:sp>
        <p:nvSpPr>
          <p:cNvPr id="7" name="pole tekstowe 6">
            <a:extLst>
              <a:ext uri="{FF2B5EF4-FFF2-40B4-BE49-F238E27FC236}">
                <a16:creationId xmlns:a16="http://schemas.microsoft.com/office/drawing/2014/main" id="{CE12C00F-0DAF-4717-A9AE-87A1F68996C4}"/>
              </a:ext>
            </a:extLst>
          </p:cNvPr>
          <p:cNvSpPr txBox="1"/>
          <p:nvPr/>
        </p:nvSpPr>
        <p:spPr>
          <a:xfrm>
            <a:off x="431920" y="1529720"/>
            <a:ext cx="6062186" cy="2169825"/>
          </a:xfrm>
          <a:prstGeom prst="rect">
            <a:avLst/>
          </a:prstGeom>
          <a:noFill/>
        </p:spPr>
        <p:txBody>
          <a:bodyPr wrap="square">
            <a:spAutoFit/>
          </a:bodyPr>
          <a:lstStyle/>
          <a:p>
            <a:r>
              <a:rPr lang="pl-PL" sz="1350" dirty="0"/>
              <a:t>Wspólnymi cechami algorytmów ewolucyjnych, odróżniającymi je od innych, tradycyjnych metod optymalizacji, są:</a:t>
            </a:r>
          </a:p>
          <a:p>
            <a:endParaRPr lang="pl-PL" sz="1350" dirty="0"/>
          </a:p>
          <a:p>
            <a:pPr marL="214313" indent="-214313">
              <a:buFont typeface="Arial" panose="020B0604020202020204" pitchFamily="34" charset="0"/>
              <a:buChar char="•"/>
            </a:pPr>
            <a:r>
              <a:rPr lang="pl-PL" sz="1350" dirty="0"/>
              <a:t>stosowanie operatorów genetycznych, które dostosowane są do postaci rozwiązań,</a:t>
            </a:r>
          </a:p>
          <a:p>
            <a:pPr marL="214313" indent="-214313">
              <a:buFont typeface="Arial" panose="020B0604020202020204" pitchFamily="34" charset="0"/>
              <a:buChar char="•"/>
            </a:pPr>
            <a:r>
              <a:rPr lang="pl-PL" sz="1350" dirty="0"/>
              <a:t>przetwarzanie populacji rozwiązań, prowadzące do równoległego przeszukiwania przestrzeni rozwiązań z różnych punktów, </a:t>
            </a:r>
          </a:p>
          <a:p>
            <a:pPr marL="214313" indent="-214313">
              <a:buFont typeface="Arial" panose="020B0604020202020204" pitchFamily="34" charset="0"/>
              <a:buChar char="•"/>
            </a:pPr>
            <a:r>
              <a:rPr lang="pl-PL" sz="1350" dirty="0"/>
              <a:t>w celu ukierunkowania procesu przeszukiwania wystarczającą informacją jest jakość aktualnych rozwiązań,</a:t>
            </a:r>
          </a:p>
          <a:p>
            <a:pPr marL="214313" indent="-214313">
              <a:buFont typeface="Arial" panose="020B0604020202020204" pitchFamily="34" charset="0"/>
              <a:buChar char="•"/>
            </a:pPr>
            <a:r>
              <a:rPr lang="pl-PL" sz="1350" dirty="0"/>
              <a:t>celowe wprowadzenie elementów losowych.</a:t>
            </a:r>
          </a:p>
        </p:txBody>
      </p:sp>
      <p:pic>
        <p:nvPicPr>
          <p:cNvPr id="9" name="Obraz 8" descr="Obraz zawierający strzałka&#10;&#10;Opis wygenerowany automatycznie">
            <a:extLst>
              <a:ext uri="{FF2B5EF4-FFF2-40B4-BE49-F238E27FC236}">
                <a16:creationId xmlns:a16="http://schemas.microsoft.com/office/drawing/2014/main" id="{7664DAED-9317-4B05-A4EE-36B85B2995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36771" y="1755322"/>
            <a:ext cx="2002583" cy="2002583"/>
          </a:xfrm>
          <a:prstGeom prst="rect">
            <a:avLst/>
          </a:prstGeom>
        </p:spPr>
      </p:pic>
    </p:spTree>
    <p:extLst>
      <p:ext uri="{BB962C8B-B14F-4D97-AF65-F5344CB8AC3E}">
        <p14:creationId xmlns:p14="http://schemas.microsoft.com/office/powerpoint/2010/main" val="9414271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6C7919-5076-4DF5-BD27-D110DB59FDEF}"/>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966FC516-A1A8-451F-A1D8-FB4263FB1EF7}"/>
              </a:ext>
            </a:extLst>
          </p:cNvPr>
          <p:cNvSpPr>
            <a:spLocks noGrp="1"/>
          </p:cNvSpPr>
          <p:nvPr>
            <p:ph type="dt" sz="half" idx="10"/>
          </p:nvPr>
        </p:nvSpPr>
        <p:spPr/>
        <p:txBody>
          <a:bodyPr/>
          <a:lstStyle/>
          <a:p>
            <a:pPr rtl="0"/>
            <a:fld id="{98A70DB5-3B74-47E3-90B3-6FF4DAF5961C}" type="datetime1">
              <a:rPr lang="pl-PL" smtClean="0"/>
              <a:t>18.06.2024</a:t>
            </a:fld>
            <a:endParaRPr lang="en-US" dirty="0"/>
          </a:p>
        </p:txBody>
      </p:sp>
      <p:sp>
        <p:nvSpPr>
          <p:cNvPr id="5" name="pole tekstowe 4">
            <a:extLst>
              <a:ext uri="{FF2B5EF4-FFF2-40B4-BE49-F238E27FC236}">
                <a16:creationId xmlns:a16="http://schemas.microsoft.com/office/drawing/2014/main" id="{D90EA69A-C49D-4A08-B1B7-CE01ADCE2A69}"/>
              </a:ext>
            </a:extLst>
          </p:cNvPr>
          <p:cNvSpPr txBox="1"/>
          <p:nvPr/>
        </p:nvSpPr>
        <p:spPr>
          <a:xfrm>
            <a:off x="431921" y="1510476"/>
            <a:ext cx="8361727" cy="2585323"/>
          </a:xfrm>
          <a:prstGeom prst="rect">
            <a:avLst/>
          </a:prstGeom>
          <a:noFill/>
        </p:spPr>
        <p:txBody>
          <a:bodyPr wrap="square">
            <a:spAutoFit/>
          </a:bodyPr>
          <a:lstStyle/>
          <a:p>
            <a:r>
              <a:rPr lang="pl-PL" sz="1350" b="1" dirty="0"/>
              <a:t>Najczęściej działanie algorytmu przebiega następująco</a:t>
            </a:r>
            <a:r>
              <a:rPr lang="pl-PL" sz="1350" dirty="0"/>
              <a:t>:</a:t>
            </a:r>
          </a:p>
          <a:p>
            <a:endParaRPr lang="pl-PL" sz="1350" dirty="0"/>
          </a:p>
          <a:p>
            <a:pPr marL="257175" indent="-257175">
              <a:buFont typeface="+mj-lt"/>
              <a:buAutoNum type="arabicPeriod"/>
            </a:pPr>
            <a:r>
              <a:rPr lang="pl-PL" sz="1350" dirty="0"/>
              <a:t>Losowana jest pewna populacja początkowa.</a:t>
            </a:r>
          </a:p>
          <a:p>
            <a:pPr marL="257175" indent="-257175">
              <a:buFont typeface="+mj-lt"/>
              <a:buAutoNum type="arabicPeriod"/>
            </a:pPr>
            <a:r>
              <a:rPr lang="pl-PL" sz="1350" dirty="0"/>
              <a:t>Populacja poddawana jest ocenie (selekcja). Najlepiej przystosowane osobniki biorą udział w procesie reprodukcji.</a:t>
            </a:r>
          </a:p>
          <a:p>
            <a:pPr marL="257175" indent="-257175">
              <a:buFont typeface="+mj-lt"/>
              <a:buAutoNum type="arabicPeriod"/>
            </a:pPr>
            <a:r>
              <a:rPr lang="pl-PL" sz="1350" dirty="0"/>
              <a:t>Genotypy wybranych osobników poddawane są operatorom ewolucyjnym:</a:t>
            </a:r>
          </a:p>
          <a:p>
            <a:pPr marL="600075" lvl="1" indent="-257175">
              <a:buFont typeface="Arial" panose="020B0604020202020204" pitchFamily="34" charset="0"/>
              <a:buChar char="•"/>
            </a:pPr>
            <a:r>
              <a:rPr lang="pl-PL" sz="1350" dirty="0"/>
              <a:t>są ze sobą kojarzone poprzez złączanie genotypów rodziców (krzyżowanie),</a:t>
            </a:r>
          </a:p>
          <a:p>
            <a:pPr marL="600075" lvl="1" indent="-257175">
              <a:buFont typeface="Arial" panose="020B0604020202020204" pitchFamily="34" charset="0"/>
              <a:buChar char="•"/>
            </a:pPr>
            <a:r>
              <a:rPr lang="pl-PL" sz="1350" dirty="0"/>
              <a:t>przeprowadzana jest mutacja, czyli wprowadzenie drobnych losowych zmian.</a:t>
            </a:r>
          </a:p>
          <a:p>
            <a:pPr marL="257175" indent="-257175">
              <a:buFont typeface="+mj-lt"/>
              <a:buAutoNum type="arabicPeriod"/>
            </a:pPr>
            <a:r>
              <a:rPr lang="pl-PL" sz="1350" dirty="0"/>
              <a:t>Rodzi się drugie (kolejne) pokolenie. Aby utrzymać stałą liczbę osobników w populacji te najlepsze (według funkcji oceniającej fenotyp) są powielane, a najsłabsze usuwane. Jeżeli nie znaleziono dostatecznie dobrego rozwiązania, algorytm powraca do kroku drugiego. W przeciwnym wypadku wybieramy najlepszego osobnika z populacji - jego genotyp to uzyskany wynik.</a:t>
            </a:r>
          </a:p>
        </p:txBody>
      </p:sp>
    </p:spTree>
    <p:extLst>
      <p:ext uri="{BB962C8B-B14F-4D97-AF65-F5344CB8AC3E}">
        <p14:creationId xmlns:p14="http://schemas.microsoft.com/office/powerpoint/2010/main" val="42033302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23CED-6A0C-446C-8ED7-575DDEC6D930}"/>
              </a:ext>
            </a:extLst>
          </p:cNvPr>
          <p:cNvSpPr>
            <a:spLocks noGrp="1"/>
          </p:cNvSpPr>
          <p:nvPr>
            <p:ph type="title"/>
          </p:nvPr>
        </p:nvSpPr>
        <p:spPr/>
        <p:txBody>
          <a:bodyPr/>
          <a:lstStyle/>
          <a:p>
            <a:r>
              <a:rPr lang="pl-PL" dirty="0"/>
              <a:t>Schemat prostego algorytmu genetycznego</a:t>
            </a:r>
          </a:p>
        </p:txBody>
      </p:sp>
      <p:sp>
        <p:nvSpPr>
          <p:cNvPr id="3" name="Symbol zastępczy daty 2">
            <a:extLst>
              <a:ext uri="{FF2B5EF4-FFF2-40B4-BE49-F238E27FC236}">
                <a16:creationId xmlns:a16="http://schemas.microsoft.com/office/drawing/2014/main" id="{669BDE0B-F993-4A2C-8A84-0504AAFAE5E4}"/>
              </a:ext>
            </a:extLst>
          </p:cNvPr>
          <p:cNvSpPr>
            <a:spLocks noGrp="1"/>
          </p:cNvSpPr>
          <p:nvPr>
            <p:ph type="dt" sz="half" idx="10"/>
          </p:nvPr>
        </p:nvSpPr>
        <p:spPr/>
        <p:txBody>
          <a:bodyPr/>
          <a:lstStyle/>
          <a:p>
            <a:pPr rtl="0"/>
            <a:fld id="{98A70DB5-3B74-47E3-90B3-6FF4DAF5961C}" type="datetime1">
              <a:rPr lang="pl-PL" smtClean="0"/>
              <a:t>18.06.2024</a:t>
            </a:fld>
            <a:endParaRPr lang="en-US" dirty="0"/>
          </a:p>
        </p:txBody>
      </p:sp>
      <p:pic>
        <p:nvPicPr>
          <p:cNvPr id="5" name="Obraz 4">
            <a:extLst>
              <a:ext uri="{FF2B5EF4-FFF2-40B4-BE49-F238E27FC236}">
                <a16:creationId xmlns:a16="http://schemas.microsoft.com/office/drawing/2014/main" id="{30E8BC6A-277B-41A4-BB34-DE307366ED23}"/>
              </a:ext>
            </a:extLst>
          </p:cNvPr>
          <p:cNvPicPr>
            <a:picLocks noChangeAspect="1"/>
          </p:cNvPicPr>
          <p:nvPr/>
        </p:nvPicPr>
        <p:blipFill rotWithShape="1">
          <a:blip r:embed="rId2"/>
          <a:srcRect l="23807" t="22593" r="30367" b="10081"/>
          <a:stretch/>
        </p:blipFill>
        <p:spPr>
          <a:xfrm>
            <a:off x="2384572" y="1479145"/>
            <a:ext cx="3731003" cy="2969117"/>
          </a:xfrm>
          <a:prstGeom prst="rect">
            <a:avLst/>
          </a:prstGeom>
        </p:spPr>
      </p:pic>
    </p:spTree>
    <p:extLst>
      <p:ext uri="{BB962C8B-B14F-4D97-AF65-F5344CB8AC3E}">
        <p14:creationId xmlns:p14="http://schemas.microsoft.com/office/powerpoint/2010/main" val="20499280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D52FD4-99C9-40E1-B2B2-F52659DAE2EB}"/>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B7685553-285E-4306-A67D-0FC4E4D00C6B}"/>
              </a:ext>
            </a:extLst>
          </p:cNvPr>
          <p:cNvSpPr>
            <a:spLocks noGrp="1"/>
          </p:cNvSpPr>
          <p:nvPr>
            <p:ph type="dt" sz="half" idx="10"/>
          </p:nvPr>
        </p:nvSpPr>
        <p:spPr/>
        <p:txBody>
          <a:bodyPr/>
          <a:lstStyle/>
          <a:p>
            <a:pPr rtl="0"/>
            <a:fld id="{98A70DB5-3B74-47E3-90B3-6FF4DAF5961C}" type="datetime1">
              <a:rPr lang="pl-PL" smtClean="0"/>
              <a:t>18.06.2024</a:t>
            </a:fld>
            <a:endParaRPr lang="en-US" dirty="0"/>
          </a:p>
        </p:txBody>
      </p:sp>
      <p:sp>
        <p:nvSpPr>
          <p:cNvPr id="5" name="pole tekstowe 4">
            <a:extLst>
              <a:ext uri="{FF2B5EF4-FFF2-40B4-BE49-F238E27FC236}">
                <a16:creationId xmlns:a16="http://schemas.microsoft.com/office/drawing/2014/main" id="{ECDB2AB0-5DA6-4DD4-9431-2826323452EB}"/>
              </a:ext>
            </a:extLst>
          </p:cNvPr>
          <p:cNvSpPr txBox="1"/>
          <p:nvPr/>
        </p:nvSpPr>
        <p:spPr>
          <a:xfrm>
            <a:off x="806916" y="2017753"/>
            <a:ext cx="6617341" cy="1338828"/>
          </a:xfrm>
          <a:prstGeom prst="rect">
            <a:avLst/>
          </a:prstGeom>
          <a:noFill/>
        </p:spPr>
        <p:txBody>
          <a:bodyPr wrap="square">
            <a:spAutoFit/>
          </a:bodyPr>
          <a:lstStyle/>
          <a:p>
            <a:r>
              <a:rPr lang="pl-PL" sz="1350" dirty="0"/>
              <a:t>Działanie algorytmu genetycznego obejmuje kilka zagadnień potrzebnych do ustalenia:</a:t>
            </a:r>
          </a:p>
          <a:p>
            <a:r>
              <a:rPr lang="pl-PL" sz="1350" dirty="0"/>
              <a:t> </a:t>
            </a:r>
          </a:p>
          <a:p>
            <a:pPr marL="257175" indent="-257175">
              <a:buFont typeface="+mj-lt"/>
              <a:buAutoNum type="arabicPeriod"/>
            </a:pPr>
            <a:r>
              <a:rPr lang="pl-PL" sz="1350" dirty="0"/>
              <a:t>ustalenie genomu jako reprezentanta wyniku</a:t>
            </a:r>
          </a:p>
          <a:p>
            <a:pPr marL="257175" indent="-257175">
              <a:buFont typeface="+mj-lt"/>
              <a:buAutoNum type="arabicPeriod"/>
            </a:pPr>
            <a:r>
              <a:rPr lang="pl-PL" sz="1350" dirty="0"/>
              <a:t>ustalenie funkcji przystosowania/dopasowania</a:t>
            </a:r>
          </a:p>
          <a:p>
            <a:pPr marL="257175" indent="-257175">
              <a:buFont typeface="+mj-lt"/>
              <a:buAutoNum type="arabicPeriod"/>
            </a:pPr>
            <a:r>
              <a:rPr lang="pl-PL" sz="1350" dirty="0"/>
              <a:t>ustalenie operatorów przeszukiwania</a:t>
            </a:r>
          </a:p>
        </p:txBody>
      </p:sp>
    </p:spTree>
    <p:extLst>
      <p:ext uri="{BB962C8B-B14F-4D97-AF65-F5344CB8AC3E}">
        <p14:creationId xmlns:p14="http://schemas.microsoft.com/office/powerpoint/2010/main" val="572007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1189E7-0DAD-4884-928F-BDB8E11298BD}"/>
              </a:ext>
            </a:extLst>
          </p:cNvPr>
          <p:cNvSpPr>
            <a:spLocks noGrp="1"/>
          </p:cNvSpPr>
          <p:nvPr>
            <p:ph type="title"/>
          </p:nvPr>
        </p:nvSpPr>
        <p:spPr/>
        <p:txBody>
          <a:bodyPr/>
          <a:lstStyle/>
          <a:p>
            <a:r>
              <a:rPr lang="pl-PL" dirty="0"/>
              <a:t>Algorytm genetyczny - kodowanie</a:t>
            </a:r>
          </a:p>
        </p:txBody>
      </p:sp>
      <p:sp>
        <p:nvSpPr>
          <p:cNvPr id="3" name="Symbol zastępczy daty 2">
            <a:extLst>
              <a:ext uri="{FF2B5EF4-FFF2-40B4-BE49-F238E27FC236}">
                <a16:creationId xmlns:a16="http://schemas.microsoft.com/office/drawing/2014/main" id="{5465B52B-D900-4567-B10C-61687148D555}"/>
              </a:ext>
            </a:extLst>
          </p:cNvPr>
          <p:cNvSpPr>
            <a:spLocks noGrp="1"/>
          </p:cNvSpPr>
          <p:nvPr>
            <p:ph type="dt" sz="half" idx="10"/>
          </p:nvPr>
        </p:nvSpPr>
        <p:spPr/>
        <p:txBody>
          <a:bodyPr/>
          <a:lstStyle/>
          <a:p>
            <a:pPr rtl="0"/>
            <a:fld id="{98A70DB5-3B74-47E3-90B3-6FF4DAF5961C}" type="datetime1">
              <a:rPr lang="pl-PL" smtClean="0"/>
              <a:t>18.06.2024</a:t>
            </a:fld>
            <a:endParaRPr lang="en-US" dirty="0"/>
          </a:p>
        </p:txBody>
      </p:sp>
      <p:sp>
        <p:nvSpPr>
          <p:cNvPr id="5" name="pole tekstowe 4">
            <a:extLst>
              <a:ext uri="{FF2B5EF4-FFF2-40B4-BE49-F238E27FC236}">
                <a16:creationId xmlns:a16="http://schemas.microsoft.com/office/drawing/2014/main" id="{C176B836-5F0D-47B0-926C-DDB952EBA803}"/>
              </a:ext>
            </a:extLst>
          </p:cNvPr>
          <p:cNvSpPr txBox="1"/>
          <p:nvPr/>
        </p:nvSpPr>
        <p:spPr>
          <a:xfrm>
            <a:off x="431921" y="1713628"/>
            <a:ext cx="8318239" cy="2377574"/>
          </a:xfrm>
          <a:prstGeom prst="rect">
            <a:avLst/>
          </a:prstGeom>
          <a:noFill/>
        </p:spPr>
        <p:txBody>
          <a:bodyPr wrap="square">
            <a:spAutoFit/>
          </a:bodyPr>
          <a:lstStyle/>
          <a:p>
            <a:r>
              <a:rPr lang="pl-PL" sz="1350" dirty="0"/>
              <a:t>Kodowanie jest bardzo istotnym etapem projektowania algorytmu. Sposób zakodowania w chromosomie informacji o proponowanym rozwiązaniu wydatnie wpływa na szybkość i jakość znajdowanych wyników. Przyczyną takiego zjawiska jest wpływ kodowania na sposób w jaki przeszukiwana jest przestrzeń rozwiązań. Złe kodowanie może spowodować, że nigdy nie zostanie przeszukany fragment przestrzeni, w którym znajdują się najlepsze rozwiązania!</a:t>
            </a:r>
          </a:p>
          <a:p>
            <a:endParaRPr lang="pl-PL" sz="1350" dirty="0"/>
          </a:p>
          <a:p>
            <a:r>
              <a:rPr lang="pl-PL" sz="1350" dirty="0"/>
              <a:t>Najczęściej stosowane kodowania chromosomu:</a:t>
            </a:r>
          </a:p>
          <a:p>
            <a:endParaRPr lang="pl-PL" sz="1350" dirty="0"/>
          </a:p>
          <a:p>
            <a:pPr marL="214313" indent="-214313">
              <a:buFont typeface="Arial" panose="020B0604020202020204" pitchFamily="34" charset="0"/>
              <a:buChar char="•"/>
            </a:pPr>
            <a:r>
              <a:rPr lang="pl-PL" sz="1350" dirty="0"/>
              <a:t>wektorem genów, z których każdy z nich może być jedno- lub wielobitową liczbą całkowitą, bądź też liczbą rzeczywistą.</a:t>
            </a:r>
          </a:p>
          <a:p>
            <a:pPr marL="214313" indent="-214313">
              <a:buFont typeface="Arial" panose="020B0604020202020204" pitchFamily="34" charset="0"/>
              <a:buChar char="•"/>
            </a:pPr>
            <a:r>
              <a:rPr lang="pl-PL" sz="1350" dirty="0"/>
              <a:t>za pomocą drzewiastych struktur danych.</a:t>
            </a:r>
          </a:p>
        </p:txBody>
      </p:sp>
    </p:spTree>
    <p:extLst>
      <p:ext uri="{BB962C8B-B14F-4D97-AF65-F5344CB8AC3E}">
        <p14:creationId xmlns:p14="http://schemas.microsoft.com/office/powerpoint/2010/main" val="29727400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807FB9-FA66-41A4-98C8-0DA3DD25725B}"/>
              </a:ext>
            </a:extLst>
          </p:cNvPr>
          <p:cNvSpPr>
            <a:spLocks noGrp="1"/>
          </p:cNvSpPr>
          <p:nvPr>
            <p:ph type="title"/>
          </p:nvPr>
        </p:nvSpPr>
        <p:spPr/>
        <p:txBody>
          <a:bodyPr/>
          <a:lstStyle/>
          <a:p>
            <a:r>
              <a:rPr lang="pl-PL" dirty="0"/>
              <a:t>Funkcja przystosowania</a:t>
            </a:r>
          </a:p>
        </p:txBody>
      </p:sp>
      <p:sp>
        <p:nvSpPr>
          <p:cNvPr id="3" name="Symbol zastępczy daty 2">
            <a:extLst>
              <a:ext uri="{FF2B5EF4-FFF2-40B4-BE49-F238E27FC236}">
                <a16:creationId xmlns:a16="http://schemas.microsoft.com/office/drawing/2014/main" id="{DD123229-4E7A-422D-ABA8-E68A61603077}"/>
              </a:ext>
            </a:extLst>
          </p:cNvPr>
          <p:cNvSpPr>
            <a:spLocks noGrp="1"/>
          </p:cNvSpPr>
          <p:nvPr>
            <p:ph type="dt" sz="half" idx="10"/>
          </p:nvPr>
        </p:nvSpPr>
        <p:spPr/>
        <p:txBody>
          <a:bodyPr/>
          <a:lstStyle/>
          <a:p>
            <a:pPr rtl="0"/>
            <a:fld id="{98A70DB5-3B74-47E3-90B3-6FF4DAF5961C}" type="datetime1">
              <a:rPr lang="pl-PL" smtClean="0"/>
              <a:t>18.06.2024</a:t>
            </a:fld>
            <a:endParaRPr lang="en-US" dirty="0"/>
          </a:p>
        </p:txBody>
      </p:sp>
      <p:sp>
        <p:nvSpPr>
          <p:cNvPr id="5" name="pole tekstowe 4">
            <a:extLst>
              <a:ext uri="{FF2B5EF4-FFF2-40B4-BE49-F238E27FC236}">
                <a16:creationId xmlns:a16="http://schemas.microsoft.com/office/drawing/2014/main" id="{04F761C7-B78C-432F-A938-44144A94667B}"/>
              </a:ext>
            </a:extLst>
          </p:cNvPr>
          <p:cNvSpPr txBox="1"/>
          <p:nvPr/>
        </p:nvSpPr>
        <p:spPr>
          <a:xfrm>
            <a:off x="431921" y="1412111"/>
            <a:ext cx="6424507" cy="1131079"/>
          </a:xfrm>
          <a:prstGeom prst="rect">
            <a:avLst/>
          </a:prstGeom>
          <a:noFill/>
        </p:spPr>
        <p:txBody>
          <a:bodyPr wrap="square">
            <a:spAutoFit/>
          </a:bodyPr>
          <a:lstStyle/>
          <a:p>
            <a:r>
              <a:rPr lang="pl-PL" sz="1350" dirty="0"/>
              <a:t>Proces wyboru osobników poddanych ocenie następuje według określonych kryteriów. Kryteria te zapisuje się w postaci funkcji oceny albo inaczej funkcji przystosowania. Algorytm genetyczny dąży zwykle do jej minimalizacji (maksymalizacji). Jako kryterium często przyjmowana jest funkcja celu rozważanego problemu optymalizacji. </a:t>
            </a:r>
          </a:p>
        </p:txBody>
      </p:sp>
      <p:sp>
        <p:nvSpPr>
          <p:cNvPr id="7" name="pole tekstowe 6">
            <a:extLst>
              <a:ext uri="{FF2B5EF4-FFF2-40B4-BE49-F238E27FC236}">
                <a16:creationId xmlns:a16="http://schemas.microsoft.com/office/drawing/2014/main" id="{97A142F7-B9DF-437C-A7C4-52D0B13A7674}"/>
              </a:ext>
            </a:extLst>
          </p:cNvPr>
          <p:cNvSpPr txBox="1"/>
          <p:nvPr/>
        </p:nvSpPr>
        <p:spPr>
          <a:xfrm>
            <a:off x="431921" y="2571750"/>
            <a:ext cx="8036766" cy="1361911"/>
          </a:xfrm>
          <a:prstGeom prst="rect">
            <a:avLst/>
          </a:prstGeom>
          <a:noFill/>
        </p:spPr>
        <p:txBody>
          <a:bodyPr wrap="square">
            <a:spAutoFit/>
          </a:bodyPr>
          <a:lstStyle/>
          <a:p>
            <a:r>
              <a:rPr lang="pl-PL" sz="1500" b="1" dirty="0"/>
              <a:t>Funkcja oceny </a:t>
            </a:r>
            <a:r>
              <a:rPr lang="pl-PL" sz="1350" dirty="0"/>
              <a:t>to miara jakości dowolnego osobnika (fenotypu, rozwiązania) w populacji. Dla każdego osobnika jest ona obliczana na podstawie pewnego modelu rozwiązywanego problemu. Załóżmy dla przykładu, że chcemy zaprojektować obwód elektryczny o pewnej charakterystyce. Funkcja oceny będzie premiowała rozwiązania najbardziej zbliżonej do tej charakterystyki, zbudowane z najmniejszej liczby elementów. W procesie selekcji faworyzowane będą najlepiej przystosowane osobniki. One staną się "rodzicami" dla populacji. </a:t>
            </a:r>
          </a:p>
        </p:txBody>
      </p:sp>
    </p:spTree>
    <p:extLst>
      <p:ext uri="{BB962C8B-B14F-4D97-AF65-F5344CB8AC3E}">
        <p14:creationId xmlns:p14="http://schemas.microsoft.com/office/powerpoint/2010/main" val="29394122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D43506-5DA8-49AF-892A-57860A2BF065}"/>
              </a:ext>
            </a:extLst>
          </p:cNvPr>
          <p:cNvSpPr>
            <a:spLocks noGrp="1"/>
          </p:cNvSpPr>
          <p:nvPr>
            <p:ph type="title"/>
          </p:nvPr>
        </p:nvSpPr>
        <p:spPr/>
        <p:txBody>
          <a:bodyPr/>
          <a:lstStyle/>
          <a:p>
            <a:r>
              <a:rPr lang="pl-PL" dirty="0"/>
              <a:t>Metody selekcji</a:t>
            </a:r>
          </a:p>
        </p:txBody>
      </p:sp>
      <p:sp>
        <p:nvSpPr>
          <p:cNvPr id="3" name="Symbol zastępczy daty 2">
            <a:extLst>
              <a:ext uri="{FF2B5EF4-FFF2-40B4-BE49-F238E27FC236}">
                <a16:creationId xmlns:a16="http://schemas.microsoft.com/office/drawing/2014/main" id="{010E479D-44BC-430E-9398-A28C4247F886}"/>
              </a:ext>
            </a:extLst>
          </p:cNvPr>
          <p:cNvSpPr>
            <a:spLocks noGrp="1"/>
          </p:cNvSpPr>
          <p:nvPr>
            <p:ph type="dt" sz="half" idx="10"/>
          </p:nvPr>
        </p:nvSpPr>
        <p:spPr/>
        <p:txBody>
          <a:bodyPr/>
          <a:lstStyle/>
          <a:p>
            <a:pPr rtl="0"/>
            <a:fld id="{98A70DB5-3B74-47E3-90B3-6FF4DAF5961C}" type="datetime1">
              <a:rPr lang="pl-PL" smtClean="0"/>
              <a:t>18.06.2024</a:t>
            </a:fld>
            <a:endParaRPr lang="en-US" dirty="0"/>
          </a:p>
        </p:txBody>
      </p:sp>
      <p:sp>
        <p:nvSpPr>
          <p:cNvPr id="5" name="pole tekstowe 4">
            <a:extLst>
              <a:ext uri="{FF2B5EF4-FFF2-40B4-BE49-F238E27FC236}">
                <a16:creationId xmlns:a16="http://schemas.microsoft.com/office/drawing/2014/main" id="{57451909-C065-45EC-98D7-326E1FE5B1D7}"/>
              </a:ext>
            </a:extLst>
          </p:cNvPr>
          <p:cNvSpPr txBox="1"/>
          <p:nvPr/>
        </p:nvSpPr>
        <p:spPr>
          <a:xfrm>
            <a:off x="364921" y="1410769"/>
            <a:ext cx="8682606" cy="3624069"/>
          </a:xfrm>
          <a:prstGeom prst="rect">
            <a:avLst/>
          </a:prstGeom>
          <a:noFill/>
        </p:spPr>
        <p:txBody>
          <a:bodyPr wrap="square">
            <a:spAutoFit/>
          </a:bodyPr>
          <a:lstStyle/>
          <a:p>
            <a:r>
              <a:rPr lang="pl-PL" sz="1350" dirty="0"/>
              <a:t>Istnieje wiele metod selekcji. Dla przykładu można przedstawić tzw. metodę ruletki. Budujemy wirtualnie koło, którego wycinki odpowiadają poszczególnym osobnikom. Im lepszy osobnik, tym większy wycinek koła zajmuje. Rozmiar wycinków może zależeć od wartości funkcji oceny, jeśli wysoka wartość oceny oznacza wysokie przystosowanie. W takim układzie prawdopodobieństwo, że lepszy osobnik zostanie wybrany jako rodzic, jest większe. Niestety ewolucja przy takim algorytmie z każdym krokiem zwalnia. Jeżeli osobniki są podobne, to każdy dostaje równy wycinek koła fortuny i presja selekcyjna spada. Algorytm słabiej rozróżnia osobniki dobre od słabszych.</a:t>
            </a:r>
          </a:p>
          <a:p>
            <a:endParaRPr lang="pl-PL" sz="1350" dirty="0"/>
          </a:p>
          <a:p>
            <a:r>
              <a:rPr lang="pl-PL" sz="1350" dirty="0"/>
              <a:t>Pozbawiona tej wady jest metoda rankingowa. Obliczamy dla każdego osobnika funkcję oceny i ustawiamy je w szeregu najlepszy-najgorszy. Pierwsi na liście dostają prawo do rozmnażania, a reszta usuwana jest z populacji. Wadą metody jest niewrażliwość na różnice pomiędzy kolejnymi osobnikami w kolejce. Może się okazać, że sąsiadujące na liście rozwiązania mają różne wartości funkcji oceny, ale dostają prawie taką samą ilość potomstwa.</a:t>
            </a:r>
          </a:p>
          <a:p>
            <a:endParaRPr lang="pl-PL" sz="1350" dirty="0"/>
          </a:p>
          <a:p>
            <a:r>
              <a:rPr lang="pl-PL" sz="1350" dirty="0"/>
              <a:t>Istnieją także metody selekcji wielokryterialnej. Tworzymy kilka różnych funkcji oceny (oceniających pewne wybrane cechy osobników osobno). Dla przykładu osobniki mogą być ułożone nie w jednym, ale w kilku szeregach najlepszy-najgorszy, a proces selekcji jest bardziej złożony. </a:t>
            </a:r>
          </a:p>
        </p:txBody>
      </p:sp>
    </p:spTree>
    <p:extLst>
      <p:ext uri="{BB962C8B-B14F-4D97-AF65-F5344CB8AC3E}">
        <p14:creationId xmlns:p14="http://schemas.microsoft.com/office/powerpoint/2010/main" val="40820368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CF3928C4-132B-4536-A337-98167896D670}"/>
              </a:ext>
            </a:extLst>
          </p:cNvPr>
          <p:cNvSpPr>
            <a:spLocks noGrp="1"/>
          </p:cNvSpPr>
          <p:nvPr>
            <p:ph type="dt" sz="half" idx="10"/>
          </p:nvPr>
        </p:nvSpPr>
        <p:spPr/>
        <p:txBody>
          <a:bodyPr/>
          <a:lstStyle/>
          <a:p>
            <a:pPr rtl="0"/>
            <a:fld id="{98A70DB5-3B74-47E3-90B3-6FF4DAF5961C}" type="datetime1">
              <a:rPr lang="pl-PL" smtClean="0"/>
              <a:t>18.06.2024</a:t>
            </a:fld>
            <a:endParaRPr lang="en-US" dirty="0"/>
          </a:p>
        </p:txBody>
      </p:sp>
      <p:sp>
        <p:nvSpPr>
          <p:cNvPr id="5" name="pole tekstowe 4">
            <a:extLst>
              <a:ext uri="{FF2B5EF4-FFF2-40B4-BE49-F238E27FC236}">
                <a16:creationId xmlns:a16="http://schemas.microsoft.com/office/drawing/2014/main" id="{DEB90F3B-0747-40D9-95AE-1D6B3D1CC16A}"/>
              </a:ext>
            </a:extLst>
          </p:cNvPr>
          <p:cNvSpPr txBox="1"/>
          <p:nvPr/>
        </p:nvSpPr>
        <p:spPr>
          <a:xfrm>
            <a:off x="692092" y="1188329"/>
            <a:ext cx="7392798" cy="2585323"/>
          </a:xfrm>
          <a:prstGeom prst="rect">
            <a:avLst/>
          </a:prstGeom>
          <a:noFill/>
        </p:spPr>
        <p:txBody>
          <a:bodyPr wrap="square">
            <a:spAutoFit/>
          </a:bodyPr>
          <a:lstStyle/>
          <a:p>
            <a:r>
              <a:rPr lang="pl-PL" sz="1350" dirty="0"/>
              <a:t>Selekcja daje większe prawdopodobieństwo reprodukcji osobnikom o dużym przystosowaniu, więc kolejne pokolenia są coraz lepiej przystosowane. </a:t>
            </a:r>
          </a:p>
          <a:p>
            <a:r>
              <a:rPr lang="pl-PL" sz="1350" dirty="0"/>
              <a:t>Spada jednak różnorodność genotypu populacji - populacja z czasem zostaje zmonopolizowana przez nieznacznie różniące się (lub wręcz identyczne) odmiany tego samego osobnika. </a:t>
            </a:r>
          </a:p>
          <a:p>
            <a:r>
              <a:rPr lang="pl-PL" sz="1350" dirty="0"/>
              <a:t>Objawia się to zbieżnością kolejnych, najlepszych rozwiązań do pewnej granicy. </a:t>
            </a:r>
          </a:p>
          <a:p>
            <a:endParaRPr lang="pl-PL" sz="1350" dirty="0"/>
          </a:p>
          <a:p>
            <a:r>
              <a:rPr lang="pl-PL" sz="1350" dirty="0"/>
              <a:t>Czasami zbieżność jest przedwczesna, a ewolucja utyka i uzyskane rozwiązania przedstawiają pewne ekstrema lokalne. Mogą być one dalekie od oczekiwanych rozwiązań globalnych, czyli tych najlepszych w całej przeszukiwanej przestrzeni. </a:t>
            </a:r>
          </a:p>
          <a:p>
            <a:endParaRPr lang="pl-PL" sz="1350" dirty="0"/>
          </a:p>
          <a:p>
            <a:r>
              <a:rPr lang="pl-PL" sz="1350" dirty="0"/>
              <a:t>Częściowym rozwiązaniem tego problemu jest losowa mutacja genotypu osobników. </a:t>
            </a:r>
          </a:p>
        </p:txBody>
      </p:sp>
    </p:spTree>
    <p:extLst>
      <p:ext uri="{BB962C8B-B14F-4D97-AF65-F5344CB8AC3E}">
        <p14:creationId xmlns:p14="http://schemas.microsoft.com/office/powerpoint/2010/main" val="2651989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C43C59-D4CA-49AE-84A7-ED3B097DFB07}"/>
              </a:ext>
            </a:extLst>
          </p:cNvPr>
          <p:cNvSpPr>
            <a:spLocks noGrp="1"/>
          </p:cNvSpPr>
          <p:nvPr>
            <p:ph type="title"/>
          </p:nvPr>
        </p:nvSpPr>
        <p:spPr/>
        <p:txBody>
          <a:bodyPr/>
          <a:lstStyle/>
          <a:p>
            <a:r>
              <a:rPr lang="pl-PL" dirty="0"/>
              <a:t>Operatory krzyżowania</a:t>
            </a:r>
          </a:p>
        </p:txBody>
      </p:sp>
      <p:sp>
        <p:nvSpPr>
          <p:cNvPr id="3" name="Symbol zastępczy daty 2">
            <a:extLst>
              <a:ext uri="{FF2B5EF4-FFF2-40B4-BE49-F238E27FC236}">
                <a16:creationId xmlns:a16="http://schemas.microsoft.com/office/drawing/2014/main" id="{9C872B7D-B4CD-445C-8F8A-F9EABD2537D2}"/>
              </a:ext>
            </a:extLst>
          </p:cNvPr>
          <p:cNvSpPr>
            <a:spLocks noGrp="1"/>
          </p:cNvSpPr>
          <p:nvPr>
            <p:ph type="dt" sz="half" idx="10"/>
          </p:nvPr>
        </p:nvSpPr>
        <p:spPr/>
        <p:txBody>
          <a:bodyPr/>
          <a:lstStyle/>
          <a:p>
            <a:pPr rtl="0"/>
            <a:fld id="{98A70DB5-3B74-47E3-90B3-6FF4DAF5961C}" type="datetime1">
              <a:rPr lang="pl-PL" smtClean="0"/>
              <a:t>18.06.2024</a:t>
            </a:fld>
            <a:endParaRPr lang="en-US" dirty="0"/>
          </a:p>
        </p:txBody>
      </p:sp>
      <p:sp>
        <p:nvSpPr>
          <p:cNvPr id="7" name="pole tekstowe 6">
            <a:extLst>
              <a:ext uri="{FF2B5EF4-FFF2-40B4-BE49-F238E27FC236}">
                <a16:creationId xmlns:a16="http://schemas.microsoft.com/office/drawing/2014/main" id="{A3CA2664-B5CE-43C0-A84D-ED81FBEA0EFE}"/>
              </a:ext>
            </a:extLst>
          </p:cNvPr>
          <p:cNvSpPr txBox="1"/>
          <p:nvPr/>
        </p:nvSpPr>
        <p:spPr>
          <a:xfrm>
            <a:off x="207849" y="2484185"/>
            <a:ext cx="8720356" cy="1754326"/>
          </a:xfrm>
          <a:prstGeom prst="rect">
            <a:avLst/>
          </a:prstGeom>
          <a:noFill/>
        </p:spPr>
        <p:txBody>
          <a:bodyPr wrap="square">
            <a:spAutoFit/>
          </a:bodyPr>
          <a:lstStyle/>
          <a:p>
            <a:endParaRPr lang="pl-PL" sz="1350" dirty="0"/>
          </a:p>
          <a:p>
            <a:r>
              <a:rPr lang="pl-PL" sz="1350" dirty="0"/>
              <a:t>Sposób krzyżowania jest zależny od kodowania chromosomów i specyfiki problemu. Jednak można wskazać kilka standardowych metod krzyżowania:</a:t>
            </a:r>
          </a:p>
          <a:p>
            <a:endParaRPr lang="pl-PL" sz="1350" dirty="0"/>
          </a:p>
          <a:p>
            <a:pPr marL="257175" indent="-257175">
              <a:buFont typeface="+mj-lt"/>
              <a:buAutoNum type="arabicPeriod"/>
            </a:pPr>
            <a:r>
              <a:rPr lang="pl-PL" sz="1350" dirty="0"/>
              <a:t>Rozcięcie dwóch chromosomów i stworzenie nowego poprzez sklejenie lewej części jednego rodzica z prawą częścią drugiego rodzica (dla chromosomów z kodowaniem binarnym i całkowitoliczbowym),</a:t>
            </a:r>
          </a:p>
          <a:p>
            <a:pPr marL="257175" indent="-257175">
              <a:buFont typeface="+mj-lt"/>
              <a:buAutoNum type="arabicPeriod"/>
            </a:pPr>
            <a:r>
              <a:rPr lang="pl-PL" sz="1350" dirty="0"/>
              <a:t>Stosowanie operacji logicznych (kodowanie binarne),</a:t>
            </a:r>
          </a:p>
          <a:p>
            <a:pPr marL="257175" indent="-257175">
              <a:buFont typeface="+mj-lt"/>
              <a:buAutoNum type="arabicPeriod"/>
            </a:pPr>
            <a:r>
              <a:rPr lang="pl-PL" sz="1350" dirty="0"/>
              <a:t>Obliczenie wartości średniej genów (kodowanie liczbami rzeczywistymi).</a:t>
            </a:r>
          </a:p>
        </p:txBody>
      </p:sp>
      <p:sp>
        <p:nvSpPr>
          <p:cNvPr id="9" name="pole tekstowe 8">
            <a:extLst>
              <a:ext uri="{FF2B5EF4-FFF2-40B4-BE49-F238E27FC236}">
                <a16:creationId xmlns:a16="http://schemas.microsoft.com/office/drawing/2014/main" id="{5042EE04-6E38-4282-B952-DF3C7E2D3099}"/>
              </a:ext>
            </a:extLst>
          </p:cNvPr>
          <p:cNvSpPr txBox="1"/>
          <p:nvPr/>
        </p:nvSpPr>
        <p:spPr>
          <a:xfrm>
            <a:off x="215796" y="1288493"/>
            <a:ext cx="8177390" cy="715581"/>
          </a:xfrm>
          <a:prstGeom prst="rect">
            <a:avLst/>
          </a:prstGeom>
          <a:noFill/>
        </p:spPr>
        <p:txBody>
          <a:bodyPr wrap="square">
            <a:spAutoFit/>
          </a:bodyPr>
          <a:lstStyle/>
          <a:p>
            <a:r>
              <a:rPr lang="pl-PL" sz="1350" dirty="0"/>
              <a:t>Krzyżowanie polega na połączeniu niektórych (wybierane losowo) genotypów w jeden. Kojarzenie ma sprawić, że potomek dwóch osobników rodzicielskich ma zespół cech, który jest kombinacją ich cech (może się zdarzyć, że tych najlepszych).</a:t>
            </a:r>
          </a:p>
        </p:txBody>
      </p:sp>
      <p:pic>
        <p:nvPicPr>
          <p:cNvPr id="11" name="Obraz 10">
            <a:extLst>
              <a:ext uri="{FF2B5EF4-FFF2-40B4-BE49-F238E27FC236}">
                <a16:creationId xmlns:a16="http://schemas.microsoft.com/office/drawing/2014/main" id="{BD8C6DC6-BEFC-4D50-85C1-8CCE3F87F349}"/>
              </a:ext>
            </a:extLst>
          </p:cNvPr>
          <p:cNvPicPr>
            <a:picLocks noChangeAspect="1"/>
          </p:cNvPicPr>
          <p:nvPr/>
        </p:nvPicPr>
        <p:blipFill rotWithShape="1">
          <a:blip r:embed="rId2"/>
          <a:srcRect l="32065" t="57876" r="13371" b="27998"/>
          <a:stretch/>
        </p:blipFill>
        <p:spPr>
          <a:xfrm>
            <a:off x="1591811" y="2022580"/>
            <a:ext cx="4989352" cy="699659"/>
          </a:xfrm>
          <a:prstGeom prst="rect">
            <a:avLst/>
          </a:prstGeom>
        </p:spPr>
      </p:pic>
    </p:spTree>
    <p:extLst>
      <p:ext uri="{BB962C8B-B14F-4D97-AF65-F5344CB8AC3E}">
        <p14:creationId xmlns:p14="http://schemas.microsoft.com/office/powerpoint/2010/main" val="10389626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18C0C4-BB07-4BFF-B2EC-13AAAA323D75}"/>
              </a:ext>
            </a:extLst>
          </p:cNvPr>
          <p:cNvSpPr>
            <a:spLocks noGrp="1"/>
          </p:cNvSpPr>
          <p:nvPr>
            <p:ph type="title"/>
          </p:nvPr>
        </p:nvSpPr>
        <p:spPr/>
        <p:txBody>
          <a:bodyPr/>
          <a:lstStyle/>
          <a:p>
            <a:r>
              <a:rPr lang="pl-PL" dirty="0"/>
              <a:t>Operatory mutacji</a:t>
            </a:r>
          </a:p>
        </p:txBody>
      </p:sp>
      <p:sp>
        <p:nvSpPr>
          <p:cNvPr id="3" name="Symbol zastępczy daty 2">
            <a:extLst>
              <a:ext uri="{FF2B5EF4-FFF2-40B4-BE49-F238E27FC236}">
                <a16:creationId xmlns:a16="http://schemas.microsoft.com/office/drawing/2014/main" id="{312BD5BF-BB96-4E25-B5E1-0012AB82F6B5}"/>
              </a:ext>
            </a:extLst>
          </p:cNvPr>
          <p:cNvSpPr>
            <a:spLocks noGrp="1"/>
          </p:cNvSpPr>
          <p:nvPr>
            <p:ph type="dt" sz="half" idx="10"/>
          </p:nvPr>
        </p:nvSpPr>
        <p:spPr/>
        <p:txBody>
          <a:bodyPr/>
          <a:lstStyle/>
          <a:p>
            <a:pPr rtl="0"/>
            <a:fld id="{98A70DB5-3B74-47E3-90B3-6FF4DAF5961C}" type="datetime1">
              <a:rPr lang="pl-PL" smtClean="0"/>
              <a:t>18.06.2024</a:t>
            </a:fld>
            <a:endParaRPr lang="en-US" dirty="0"/>
          </a:p>
        </p:txBody>
      </p:sp>
      <p:sp>
        <p:nvSpPr>
          <p:cNvPr id="5" name="pole tekstowe 4">
            <a:extLst>
              <a:ext uri="{FF2B5EF4-FFF2-40B4-BE49-F238E27FC236}">
                <a16:creationId xmlns:a16="http://schemas.microsoft.com/office/drawing/2014/main" id="{3A4D1840-9F17-4DB6-850F-C1F797D08AA5}"/>
              </a:ext>
            </a:extLst>
          </p:cNvPr>
          <p:cNvSpPr txBox="1"/>
          <p:nvPr/>
        </p:nvSpPr>
        <p:spPr>
          <a:xfrm>
            <a:off x="431920" y="1439512"/>
            <a:ext cx="8544188" cy="3000821"/>
          </a:xfrm>
          <a:prstGeom prst="rect">
            <a:avLst/>
          </a:prstGeom>
          <a:noFill/>
        </p:spPr>
        <p:txBody>
          <a:bodyPr wrap="square">
            <a:spAutoFit/>
          </a:bodyPr>
          <a:lstStyle/>
          <a:p>
            <a:r>
              <a:rPr lang="pl-PL" sz="1350" b="1" dirty="0"/>
              <a:t>Mutacja</a:t>
            </a:r>
            <a:r>
              <a:rPr lang="pl-PL" sz="1350" dirty="0"/>
              <a:t> wprowadza do genotypu losowe zmiany. Jej zadaniem jest wprowadzanie różnorodności w populacji, czyli zapobieganie (przynajmniej częściowe) przedwczesnej zbieżności algorytmu. Mutacja zachodzi z pewnym przyjętym prawdopodobieństwem - zazwyczaj rzędu 1%. Jest ono niskie, ponieważ zbyt silna mutacja przynosi efekt odwrotny do zamierzonego: zamiast subtelnie różnicować dobre rozwiązania - niszczy je. Stąd w procesie ewolucji mutacja ma znaczenie drugorzędne, szczególnie w przypadku długich chromosomów.</a:t>
            </a:r>
          </a:p>
          <a:p>
            <a:endParaRPr lang="pl-PL" sz="1350" dirty="0"/>
          </a:p>
          <a:p>
            <a:r>
              <a:rPr lang="pl-PL" sz="1350" dirty="0"/>
              <a:t>W przypadku chromosomów kodowanych binarnie losuje się zazwyczaj dwa geny i zamienia się je miejscami bądź np. neguje pewien wylosowany gen.</a:t>
            </a:r>
          </a:p>
          <a:p>
            <a:endParaRPr lang="pl-PL" sz="1350" dirty="0"/>
          </a:p>
          <a:p>
            <a:r>
              <a:rPr lang="pl-PL" sz="1350" dirty="0"/>
              <a:t>W przypadku genotypów zakodowanych liczbami całkowitymi stosuje się permutacje.</a:t>
            </a:r>
          </a:p>
          <a:p>
            <a:endParaRPr lang="pl-PL" sz="1350" dirty="0"/>
          </a:p>
          <a:p>
            <a:r>
              <a:rPr lang="pl-PL" sz="1350" dirty="0"/>
              <a:t>W przypadku genotypów zakodowanych liczbami rzeczywistymi wprowadza się do przypadkowych genów losowe zmiany o danym rozkładzie - najczęściej normalnym. </a:t>
            </a:r>
          </a:p>
        </p:txBody>
      </p:sp>
    </p:spTree>
    <p:extLst>
      <p:ext uri="{BB962C8B-B14F-4D97-AF65-F5344CB8AC3E}">
        <p14:creationId xmlns:p14="http://schemas.microsoft.com/office/powerpoint/2010/main" val="3171269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35384071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8778BE4-9FE7-4FFC-8F62-5AB376549B2C}"/>
              </a:ext>
            </a:extLst>
          </p:cNvPr>
          <p:cNvSpPr>
            <a:spLocks noGrp="1"/>
          </p:cNvSpPr>
          <p:nvPr>
            <p:ph type="title"/>
          </p:nvPr>
        </p:nvSpPr>
        <p:spPr/>
        <p:txBody>
          <a:bodyPr/>
          <a:lstStyle/>
          <a:p>
            <a:r>
              <a:rPr lang="pl-PL" dirty="0"/>
              <a:t>Algorytm Genetyczny  - biblioteki </a:t>
            </a:r>
            <a:r>
              <a:rPr lang="pl-PL" dirty="0" err="1"/>
              <a:t>pythona</a:t>
            </a:r>
            <a:endParaRPr lang="pl-PL" dirty="0"/>
          </a:p>
        </p:txBody>
      </p:sp>
      <p:sp>
        <p:nvSpPr>
          <p:cNvPr id="3" name="Symbol zastępczy daty 2">
            <a:extLst>
              <a:ext uri="{FF2B5EF4-FFF2-40B4-BE49-F238E27FC236}">
                <a16:creationId xmlns:a16="http://schemas.microsoft.com/office/drawing/2014/main" id="{B35B9E53-5040-4D98-88C0-E6421FFCC906}"/>
              </a:ext>
            </a:extLst>
          </p:cNvPr>
          <p:cNvSpPr>
            <a:spLocks noGrp="1"/>
          </p:cNvSpPr>
          <p:nvPr>
            <p:ph type="dt" sz="half" idx="10"/>
          </p:nvPr>
        </p:nvSpPr>
        <p:spPr/>
        <p:txBody>
          <a:bodyPr/>
          <a:lstStyle/>
          <a:p>
            <a:pPr rtl="0"/>
            <a:fld id="{98A70DB5-3B74-47E3-90B3-6FF4DAF5961C}" type="datetime1">
              <a:rPr lang="pl-PL" smtClean="0"/>
              <a:t>18.06.2024</a:t>
            </a:fld>
            <a:endParaRPr lang="en-US" dirty="0"/>
          </a:p>
        </p:txBody>
      </p:sp>
      <p:sp>
        <p:nvSpPr>
          <p:cNvPr id="5" name="pole tekstowe 4">
            <a:extLst>
              <a:ext uri="{FF2B5EF4-FFF2-40B4-BE49-F238E27FC236}">
                <a16:creationId xmlns:a16="http://schemas.microsoft.com/office/drawing/2014/main" id="{6ECC9FD6-D1EC-47DD-A271-D4C6205DE9C6}"/>
              </a:ext>
            </a:extLst>
          </p:cNvPr>
          <p:cNvSpPr txBox="1"/>
          <p:nvPr/>
        </p:nvSpPr>
        <p:spPr>
          <a:xfrm>
            <a:off x="1203296" y="1793066"/>
            <a:ext cx="4570952" cy="1454244"/>
          </a:xfrm>
          <a:prstGeom prst="rect">
            <a:avLst/>
          </a:prstGeom>
          <a:noFill/>
        </p:spPr>
        <p:txBody>
          <a:bodyPr wrap="square">
            <a:spAutoFit/>
          </a:bodyPr>
          <a:lstStyle/>
          <a:p>
            <a:pPr marL="214313" indent="-214313">
              <a:buFont typeface="Arial" panose="020B0604020202020204" pitchFamily="34" charset="0"/>
              <a:buChar char="•"/>
            </a:pPr>
            <a:r>
              <a:rPr lang="pl-PL" sz="1500" b="1" dirty="0" err="1"/>
              <a:t>geneticalgorithm</a:t>
            </a:r>
            <a:r>
              <a:rPr lang="pl-PL" sz="1500" b="1" dirty="0"/>
              <a:t> 1.0.2</a:t>
            </a:r>
          </a:p>
          <a:p>
            <a:pPr marL="214313" indent="-214313">
              <a:buFont typeface="Arial" panose="020B0604020202020204" pitchFamily="34" charset="0"/>
              <a:buChar char="•"/>
            </a:pPr>
            <a:r>
              <a:rPr lang="pl-PL" sz="1500" b="1" dirty="0" err="1"/>
              <a:t>Deap</a:t>
            </a:r>
            <a:r>
              <a:rPr lang="pl-PL" sz="1500" b="1" dirty="0"/>
              <a:t> </a:t>
            </a:r>
            <a:r>
              <a:rPr lang="pl-PL" sz="1500" b="1" dirty="0" err="1"/>
              <a:t>python</a:t>
            </a:r>
            <a:endParaRPr lang="pl-PL" sz="1500" b="1" dirty="0"/>
          </a:p>
          <a:p>
            <a:pPr marL="214313" indent="-214313">
              <a:buFont typeface="Arial" panose="020B0604020202020204" pitchFamily="34" charset="0"/>
              <a:buChar char="•"/>
            </a:pPr>
            <a:r>
              <a:rPr lang="pl-PL" sz="1500" b="1" dirty="0"/>
              <a:t>PYEASYGA - https://pypi.org/project/pyeasyga/</a:t>
            </a:r>
          </a:p>
          <a:p>
            <a:pPr marL="214313" indent="-214313">
              <a:buFont typeface="Arial" panose="020B0604020202020204" pitchFamily="34" charset="0"/>
              <a:buChar char="•"/>
            </a:pPr>
            <a:r>
              <a:rPr lang="pl-PL" sz="1500" b="1" dirty="0" err="1"/>
              <a:t>Pyvolution</a:t>
            </a:r>
            <a:r>
              <a:rPr lang="pl-PL" sz="1500" b="1" dirty="0"/>
              <a:t> 1.0 </a:t>
            </a:r>
          </a:p>
          <a:p>
            <a:endParaRPr lang="pl-PL" sz="1350" dirty="0"/>
          </a:p>
        </p:txBody>
      </p:sp>
    </p:spTree>
    <p:extLst>
      <p:ext uri="{BB962C8B-B14F-4D97-AF65-F5344CB8AC3E}">
        <p14:creationId xmlns:p14="http://schemas.microsoft.com/office/powerpoint/2010/main" val="15583246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4438319-7CF6-4811-9DD8-BA416FBC619D}"/>
              </a:ext>
            </a:extLst>
          </p:cNvPr>
          <p:cNvSpPr>
            <a:spLocks noGrp="1"/>
          </p:cNvSpPr>
          <p:nvPr>
            <p:ph type="body" sz="quarter" idx="25"/>
          </p:nvPr>
        </p:nvSpPr>
        <p:spPr/>
        <p:txBody>
          <a:bodyPr/>
          <a:lstStyle/>
          <a:p>
            <a:endParaRPr lang="pl-PL"/>
          </a:p>
        </p:txBody>
      </p:sp>
      <p:sp>
        <p:nvSpPr>
          <p:cNvPr id="8" name="pole tekstowe 7">
            <a:extLst>
              <a:ext uri="{FF2B5EF4-FFF2-40B4-BE49-F238E27FC236}">
                <a16:creationId xmlns:a16="http://schemas.microsoft.com/office/drawing/2014/main" id="{1FC9E728-2C40-4AA2-A2B6-D514F72745B1}"/>
              </a:ext>
            </a:extLst>
          </p:cNvPr>
          <p:cNvSpPr txBox="1"/>
          <p:nvPr/>
        </p:nvSpPr>
        <p:spPr>
          <a:xfrm>
            <a:off x="2286000" y="2387084"/>
            <a:ext cx="4572000" cy="646331"/>
          </a:xfrm>
          <a:prstGeom prst="rect">
            <a:avLst/>
          </a:prstGeom>
          <a:noFill/>
        </p:spPr>
        <p:txBody>
          <a:bodyPr wrap="square">
            <a:spAutoFit/>
          </a:bodyPr>
          <a:lstStyle/>
          <a:p>
            <a:r>
              <a:rPr lang="pl-PL" sz="3600" b="1" i="1" dirty="0" err="1"/>
              <a:t>w</a:t>
            </a:r>
            <a:r>
              <a:rPr lang="pl-PL" sz="3600" b="1" i="1" baseline="-25000" dirty="0" err="1"/>
              <a:t>n</a:t>
            </a:r>
            <a:r>
              <a:rPr lang="pl-PL" sz="3600" b="1" i="1" baseline="-25000" dirty="0"/>
              <a:t> </a:t>
            </a:r>
            <a:r>
              <a:rPr lang="pl-PL" sz="3600" b="1" i="1" dirty="0"/>
              <a:t>= </a:t>
            </a:r>
            <a:r>
              <a:rPr lang="pl-PL" sz="3600" b="1" i="1" dirty="0" err="1"/>
              <a:t>w</a:t>
            </a:r>
            <a:r>
              <a:rPr lang="pl-PL" sz="3600" b="1" i="1" baseline="-25000" dirty="0" err="1"/>
              <a:t>n</a:t>
            </a:r>
            <a:r>
              <a:rPr lang="pl-PL" sz="3600" b="1" i="1" dirty="0"/>
              <a:t>+</a:t>
            </a:r>
            <a:r>
              <a:rPr lang="el-GR" sz="3600" b="1" i="1" dirty="0"/>
              <a:t>λ (</a:t>
            </a:r>
            <a:r>
              <a:rPr lang="pl-PL" sz="3600" b="1" i="1" dirty="0" err="1"/>
              <a:t>x</a:t>
            </a:r>
            <a:r>
              <a:rPr lang="pl-PL" sz="3600" b="1" i="1" baseline="-25000" dirty="0" err="1"/>
              <a:t>n</a:t>
            </a:r>
            <a:r>
              <a:rPr lang="pl-PL" sz="3600" b="1" i="1" dirty="0" err="1"/>
              <a:t>-w</a:t>
            </a:r>
            <a:r>
              <a:rPr lang="pl-PL" sz="3600" b="1" i="1" baseline="-25000" dirty="0" err="1"/>
              <a:t>n</a:t>
            </a:r>
            <a:r>
              <a:rPr lang="pl-PL" sz="3600" b="1" i="1" dirty="0"/>
              <a:t>)</a:t>
            </a:r>
            <a:endParaRPr lang="pl-PL" sz="3600" dirty="0"/>
          </a:p>
        </p:txBody>
      </p:sp>
    </p:spTree>
    <p:extLst>
      <p:ext uri="{BB962C8B-B14F-4D97-AF65-F5344CB8AC3E}">
        <p14:creationId xmlns:p14="http://schemas.microsoft.com/office/powerpoint/2010/main" val="8936663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57065B8-144D-993B-2F19-ACC5E12FBB0A}"/>
              </a:ext>
            </a:extLst>
          </p:cNvPr>
          <p:cNvSpPr>
            <a:spLocks noGrp="1"/>
          </p:cNvSpPr>
          <p:nvPr>
            <p:ph type="body" sz="quarter" idx="25"/>
          </p:nvPr>
        </p:nvSpPr>
        <p:spPr/>
        <p:txBody>
          <a:bodyPr/>
          <a:lstStyle/>
          <a:p>
            <a:r>
              <a:rPr lang="pl-PL" dirty="0"/>
              <a:t>Transformata Fouriera</a:t>
            </a:r>
          </a:p>
        </p:txBody>
      </p:sp>
      <p:pic>
        <p:nvPicPr>
          <p:cNvPr id="5" name="Obraz 4">
            <a:extLst>
              <a:ext uri="{FF2B5EF4-FFF2-40B4-BE49-F238E27FC236}">
                <a16:creationId xmlns:a16="http://schemas.microsoft.com/office/drawing/2014/main" id="{9880C502-28D9-E3BD-0F2E-C1E8BBAE6340}"/>
              </a:ext>
            </a:extLst>
          </p:cNvPr>
          <p:cNvPicPr>
            <a:picLocks noChangeAspect="1"/>
          </p:cNvPicPr>
          <p:nvPr/>
        </p:nvPicPr>
        <p:blipFill rotWithShape="1">
          <a:blip r:embed="rId2"/>
          <a:srcRect l="18257" t="41136" r="4931" b="39323"/>
          <a:stretch/>
        </p:blipFill>
        <p:spPr>
          <a:xfrm>
            <a:off x="457200" y="1828800"/>
            <a:ext cx="8257565" cy="1129145"/>
          </a:xfrm>
          <a:prstGeom prst="rect">
            <a:avLst/>
          </a:prstGeom>
        </p:spPr>
      </p:pic>
    </p:spTree>
    <p:extLst>
      <p:ext uri="{BB962C8B-B14F-4D97-AF65-F5344CB8AC3E}">
        <p14:creationId xmlns:p14="http://schemas.microsoft.com/office/powerpoint/2010/main" val="28212867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5A0E87F8-58D6-858D-AC2E-852A9418C8A9}"/>
              </a:ext>
            </a:extLst>
          </p:cNvPr>
          <p:cNvSpPr txBox="1"/>
          <p:nvPr/>
        </p:nvSpPr>
        <p:spPr>
          <a:xfrm>
            <a:off x="900544" y="2043545"/>
            <a:ext cx="7529946" cy="914400"/>
          </a:xfrm>
          <a:prstGeom prst="rect">
            <a:avLst/>
          </a:prstGeom>
        </p:spPr>
        <p:txBody>
          <a:bodyPr vert="horz" wrap="none" lIns="91440" tIns="45720" rIns="91440" bIns="45720" rtlCol="0">
            <a:normAutofit/>
          </a:bodyPr>
          <a:lstStyle/>
          <a:p>
            <a:r>
              <a:rPr lang="pl-PL" sz="4000" dirty="0"/>
              <a:t>NAIWNE SIECI BAYESOWSKIE</a:t>
            </a:r>
          </a:p>
        </p:txBody>
      </p:sp>
    </p:spTree>
    <p:extLst>
      <p:ext uri="{BB962C8B-B14F-4D97-AF65-F5344CB8AC3E}">
        <p14:creationId xmlns:p14="http://schemas.microsoft.com/office/powerpoint/2010/main" val="20391567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CC839E6C-7C5F-B572-FE99-1EACE024DBFB}"/>
              </a:ext>
            </a:extLst>
          </p:cNvPr>
          <p:cNvPicPr>
            <a:picLocks noChangeAspect="1"/>
          </p:cNvPicPr>
          <p:nvPr/>
        </p:nvPicPr>
        <p:blipFill rotWithShape="1">
          <a:blip r:embed="rId2"/>
          <a:srcRect l="19924" t="14291" r="20228" b="9161"/>
          <a:stretch/>
        </p:blipFill>
        <p:spPr>
          <a:xfrm>
            <a:off x="642175" y="488610"/>
            <a:ext cx="6631144" cy="4558911"/>
          </a:xfrm>
          <a:prstGeom prst="rect">
            <a:avLst/>
          </a:prstGeom>
        </p:spPr>
      </p:pic>
    </p:spTree>
    <p:extLst>
      <p:ext uri="{BB962C8B-B14F-4D97-AF65-F5344CB8AC3E}">
        <p14:creationId xmlns:p14="http://schemas.microsoft.com/office/powerpoint/2010/main" val="32841341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42C6C98F-4433-CC9D-27D6-3DA59DFB575D}"/>
              </a:ext>
            </a:extLst>
          </p:cNvPr>
          <p:cNvPicPr>
            <a:picLocks noChangeAspect="1"/>
          </p:cNvPicPr>
          <p:nvPr/>
        </p:nvPicPr>
        <p:blipFill rotWithShape="1">
          <a:blip r:embed="rId2"/>
          <a:srcRect l="21145" t="20539" r="20611" b="2911"/>
          <a:stretch/>
        </p:blipFill>
        <p:spPr>
          <a:xfrm>
            <a:off x="704995" y="411829"/>
            <a:ext cx="6547384" cy="4625217"/>
          </a:xfrm>
          <a:prstGeom prst="rect">
            <a:avLst/>
          </a:prstGeom>
        </p:spPr>
      </p:pic>
    </p:spTree>
    <p:extLst>
      <p:ext uri="{BB962C8B-B14F-4D97-AF65-F5344CB8AC3E}">
        <p14:creationId xmlns:p14="http://schemas.microsoft.com/office/powerpoint/2010/main" val="29277123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F0FEB811-9F42-DADC-D9A9-84CE02C85B70}"/>
              </a:ext>
            </a:extLst>
          </p:cNvPr>
          <p:cNvPicPr>
            <a:picLocks noChangeAspect="1"/>
          </p:cNvPicPr>
          <p:nvPr/>
        </p:nvPicPr>
        <p:blipFill rotWithShape="1">
          <a:blip r:embed="rId2"/>
          <a:srcRect l="21145" t="16989" r="20153" b="4473"/>
          <a:stretch/>
        </p:blipFill>
        <p:spPr>
          <a:xfrm>
            <a:off x="670094" y="217587"/>
            <a:ext cx="6547383" cy="4708326"/>
          </a:xfrm>
          <a:prstGeom prst="rect">
            <a:avLst/>
          </a:prstGeom>
        </p:spPr>
      </p:pic>
    </p:spTree>
    <p:extLst>
      <p:ext uri="{BB962C8B-B14F-4D97-AF65-F5344CB8AC3E}">
        <p14:creationId xmlns:p14="http://schemas.microsoft.com/office/powerpoint/2010/main" val="24673101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9D14146D-F355-8C92-AD6A-D854E7CFD9B8}"/>
              </a:ext>
            </a:extLst>
          </p:cNvPr>
          <p:cNvPicPr>
            <a:picLocks noChangeAspect="1"/>
          </p:cNvPicPr>
          <p:nvPr/>
        </p:nvPicPr>
        <p:blipFill rotWithShape="1">
          <a:blip r:embed="rId2"/>
          <a:srcRect l="20076" t="15284" r="20154" b="7457"/>
          <a:stretch/>
        </p:blipFill>
        <p:spPr>
          <a:xfrm>
            <a:off x="404847" y="209403"/>
            <a:ext cx="6847531" cy="4757417"/>
          </a:xfrm>
          <a:prstGeom prst="rect">
            <a:avLst/>
          </a:prstGeom>
        </p:spPr>
      </p:pic>
    </p:spTree>
    <p:extLst>
      <p:ext uri="{BB962C8B-B14F-4D97-AF65-F5344CB8AC3E}">
        <p14:creationId xmlns:p14="http://schemas.microsoft.com/office/powerpoint/2010/main" val="21511758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CEB2744-22BA-C093-207E-890F987B100A}"/>
              </a:ext>
            </a:extLst>
          </p:cNvPr>
          <p:cNvPicPr>
            <a:picLocks noChangeAspect="1"/>
          </p:cNvPicPr>
          <p:nvPr/>
        </p:nvPicPr>
        <p:blipFill rotWithShape="1">
          <a:blip r:embed="rId2"/>
          <a:srcRect l="20764" t="14575" r="20687" b="10013"/>
          <a:stretch/>
        </p:blipFill>
        <p:spPr>
          <a:xfrm>
            <a:off x="383909" y="153563"/>
            <a:ext cx="6815732" cy="4718584"/>
          </a:xfrm>
          <a:prstGeom prst="rect">
            <a:avLst/>
          </a:prstGeom>
        </p:spPr>
      </p:pic>
    </p:spTree>
    <p:extLst>
      <p:ext uri="{BB962C8B-B14F-4D97-AF65-F5344CB8AC3E}">
        <p14:creationId xmlns:p14="http://schemas.microsoft.com/office/powerpoint/2010/main" val="28306904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36409BA-F879-DD17-E75D-1E2CF3D9E90B}"/>
              </a:ext>
            </a:extLst>
          </p:cNvPr>
          <p:cNvPicPr>
            <a:picLocks noChangeAspect="1"/>
          </p:cNvPicPr>
          <p:nvPr/>
        </p:nvPicPr>
        <p:blipFill rotWithShape="1">
          <a:blip r:embed="rId2"/>
          <a:srcRect l="21145" t="20966" r="20763" b="2627"/>
          <a:stretch/>
        </p:blipFill>
        <p:spPr>
          <a:xfrm>
            <a:off x="488610" y="258264"/>
            <a:ext cx="6826589" cy="4826157"/>
          </a:xfrm>
          <a:prstGeom prst="rect">
            <a:avLst/>
          </a:prstGeom>
        </p:spPr>
      </p:pic>
    </p:spTree>
    <p:extLst>
      <p:ext uri="{BB962C8B-B14F-4D97-AF65-F5344CB8AC3E}">
        <p14:creationId xmlns:p14="http://schemas.microsoft.com/office/powerpoint/2010/main" val="137008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p:txBody>
          <a:bodyPr>
            <a:normAutofit fontScale="92500"/>
          </a:bodyPr>
          <a:lstStyle/>
          <a:p>
            <a:r>
              <a:rPr lang="pl-PL" b="1" dirty="0"/>
              <a:t>Uczenie nadzorowane (</a:t>
            </a:r>
            <a:r>
              <a:rPr lang="pl-PL" b="1" dirty="0" err="1"/>
              <a:t>supervised</a:t>
            </a:r>
            <a:r>
              <a:rPr lang="pl-PL" b="1" dirty="0"/>
              <a:t> learning)</a:t>
            </a:r>
            <a:endParaRPr lang="pl-PL" dirty="0"/>
          </a:p>
          <a:p>
            <a:pPr marL="400050"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400050"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400050"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2D924EB0-6219-4D36-B84A-304C96A6EF6A}"/>
              </a:ext>
            </a:extLst>
          </p:cNvPr>
          <p:cNvPicPr>
            <a:picLocks noChangeAspect="1"/>
          </p:cNvPicPr>
          <p:nvPr/>
        </p:nvPicPr>
        <p:blipFill rotWithShape="1">
          <a:blip r:embed="rId2"/>
          <a:srcRect l="20534" t="18267" r="20687" b="5041"/>
          <a:stretch/>
        </p:blipFill>
        <p:spPr>
          <a:xfrm>
            <a:off x="446730" y="199376"/>
            <a:ext cx="7049955" cy="4944124"/>
          </a:xfrm>
          <a:prstGeom prst="rect">
            <a:avLst/>
          </a:prstGeom>
        </p:spPr>
      </p:pic>
    </p:spTree>
    <p:extLst>
      <p:ext uri="{BB962C8B-B14F-4D97-AF65-F5344CB8AC3E}">
        <p14:creationId xmlns:p14="http://schemas.microsoft.com/office/powerpoint/2010/main" val="1052068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EB26954-D5AD-7B40-5A1E-626D7421E0B5}"/>
              </a:ext>
            </a:extLst>
          </p:cNvPr>
          <p:cNvSpPr>
            <a:spLocks noGrp="1"/>
          </p:cNvSpPr>
          <p:nvPr>
            <p:ph type="body" sz="quarter" idx="25"/>
          </p:nvPr>
        </p:nvSpPr>
        <p:spPr/>
        <p:txBody>
          <a:bodyPr>
            <a:normAutofit/>
          </a:bodyPr>
          <a:lstStyle/>
          <a:p>
            <a:r>
              <a:rPr lang="pl-PL" dirty="0"/>
              <a:t>BIG DATA</a:t>
            </a:r>
          </a:p>
        </p:txBody>
      </p:sp>
      <p:sp>
        <p:nvSpPr>
          <p:cNvPr id="3" name="Symbol zastępczy tekstu 2">
            <a:extLst>
              <a:ext uri="{FF2B5EF4-FFF2-40B4-BE49-F238E27FC236}">
                <a16:creationId xmlns:a16="http://schemas.microsoft.com/office/drawing/2014/main" id="{320DD082-2501-126F-EF36-F73A210ADF8C}"/>
              </a:ext>
            </a:extLst>
          </p:cNvPr>
          <p:cNvSpPr>
            <a:spLocks noGrp="1"/>
          </p:cNvSpPr>
          <p:nvPr>
            <p:ph type="body" sz="quarter" idx="27"/>
          </p:nvPr>
        </p:nvSpPr>
        <p:spPr/>
        <p:txBody>
          <a:bodyPr/>
          <a:lstStyle/>
          <a:p>
            <a:r>
              <a:rPr lang="pl-PL" dirty="0"/>
              <a:t>Big Data to termin używany do opisania ogromnych ilości danych, które są zbyt obszerne i złożone, aby mogły być przetwarzane przez tradycyjne systemy zarządzania danymi. Oto kluczowe cechy i aspekty Big Data:</a:t>
            </a:r>
          </a:p>
          <a:p>
            <a:endParaRPr lang="pl-PL" dirty="0"/>
          </a:p>
          <a:p>
            <a:r>
              <a:rPr lang="pl-PL" dirty="0"/>
              <a:t>Wolumen (Volume):Odnosi się do ogromnych ilości danych generowanych i przechowywanych przez organizacje. Przykłady obejmują dane z mediów społecznościowych, transakcje biznesowe, sensory </a:t>
            </a:r>
            <a:r>
              <a:rPr lang="pl-PL" dirty="0" err="1"/>
              <a:t>IoT</a:t>
            </a:r>
            <a:r>
              <a:rPr lang="pl-PL" dirty="0"/>
              <a:t> (Internet of </a:t>
            </a:r>
            <a:r>
              <a:rPr lang="pl-PL" dirty="0" err="1"/>
              <a:t>Things</a:t>
            </a:r>
            <a:r>
              <a:rPr lang="pl-PL" dirty="0"/>
              <a:t>) itp.</a:t>
            </a:r>
          </a:p>
          <a:p>
            <a:endParaRPr lang="pl-PL" dirty="0"/>
          </a:p>
          <a:p>
            <a:r>
              <a:rPr lang="pl-PL" dirty="0"/>
              <a:t>Różnorodność (</a:t>
            </a:r>
            <a:r>
              <a:rPr lang="pl-PL" dirty="0" err="1"/>
              <a:t>Variety</a:t>
            </a:r>
            <a:r>
              <a:rPr lang="pl-PL" dirty="0"/>
              <a:t>):Dane pochodzą z różnych źródeł i występują w różnych formatach, takich jak teksty, obrazy, wideo, dane GPS, logi serwerów, itp. Różnorodność danych wymaga zaawansowanych technik analizy, aby wydobyć z nich wartościowe informacje.</a:t>
            </a:r>
          </a:p>
        </p:txBody>
      </p:sp>
    </p:spTree>
    <p:extLst>
      <p:ext uri="{BB962C8B-B14F-4D97-AF65-F5344CB8AC3E}">
        <p14:creationId xmlns:p14="http://schemas.microsoft.com/office/powerpoint/2010/main" val="35123696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6400651-42FE-D775-AA76-714850D3CA1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D7D3100C-4EF7-4CEB-9B54-7616EF455A8B}"/>
              </a:ext>
            </a:extLst>
          </p:cNvPr>
          <p:cNvSpPr>
            <a:spLocks noGrp="1"/>
          </p:cNvSpPr>
          <p:nvPr>
            <p:ph type="body" sz="quarter" idx="27"/>
          </p:nvPr>
        </p:nvSpPr>
        <p:spPr/>
        <p:txBody>
          <a:bodyPr/>
          <a:lstStyle/>
          <a:p>
            <a:r>
              <a:rPr lang="pl-PL" dirty="0"/>
              <a:t>Prędkość (</a:t>
            </a:r>
            <a:r>
              <a:rPr lang="pl-PL" dirty="0" err="1"/>
              <a:t>Velocity</a:t>
            </a:r>
            <a:r>
              <a:rPr lang="pl-PL" dirty="0"/>
              <a:t>): Szybkość, z jaką nowe dane są generowane i przetwarzane. W przypadku niektórych aplikacji, takich jak analiza danych w czasie rzeczywistym, prędkość jest kluczowym czynnikiem.</a:t>
            </a:r>
          </a:p>
          <a:p>
            <a:endParaRPr lang="pl-PL" dirty="0"/>
          </a:p>
          <a:p>
            <a:r>
              <a:rPr lang="pl-PL" dirty="0"/>
              <a:t>Wiarygodność (</a:t>
            </a:r>
            <a:r>
              <a:rPr lang="pl-PL" dirty="0" err="1"/>
              <a:t>Veracity</a:t>
            </a:r>
            <a:r>
              <a:rPr lang="pl-PL" dirty="0"/>
              <a:t>): Odnosi się do jakości i dokładności danych. Dane mogą być niekompletne, niedokładne lub niespójne, co wymaga technik do ich oczyszczenia i weryfikacji.</a:t>
            </a:r>
          </a:p>
          <a:p>
            <a:endParaRPr lang="pl-PL" dirty="0"/>
          </a:p>
          <a:p>
            <a:r>
              <a:rPr lang="pl-PL" dirty="0"/>
              <a:t>Wartość (Value): Ostateczny cel przetwarzania Big Data to wydobycie wartościowych informacji, które mogą wspierać podejmowanie decyzji, optymalizację procesów i innowacje.</a:t>
            </a:r>
          </a:p>
        </p:txBody>
      </p:sp>
    </p:spTree>
    <p:extLst>
      <p:ext uri="{BB962C8B-B14F-4D97-AF65-F5344CB8AC3E}">
        <p14:creationId xmlns:p14="http://schemas.microsoft.com/office/powerpoint/2010/main" val="32232474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C70FF92-6501-D311-A618-D62BBB4D5D5B}"/>
              </a:ext>
            </a:extLst>
          </p:cNvPr>
          <p:cNvSpPr>
            <a:spLocks noGrp="1"/>
          </p:cNvSpPr>
          <p:nvPr>
            <p:ph type="body" sz="quarter" idx="25"/>
          </p:nvPr>
        </p:nvSpPr>
        <p:spPr/>
        <p:txBody>
          <a:bodyPr/>
          <a:lstStyle/>
          <a:p>
            <a:r>
              <a:rPr lang="pl-PL" b="1" dirty="0"/>
              <a:t>Przykłady zastosowań Big Data:</a:t>
            </a:r>
          </a:p>
          <a:p>
            <a:endParaRPr lang="pl-PL" dirty="0"/>
          </a:p>
        </p:txBody>
      </p:sp>
      <p:sp>
        <p:nvSpPr>
          <p:cNvPr id="3" name="Symbol zastępczy tekstu 2">
            <a:extLst>
              <a:ext uri="{FF2B5EF4-FFF2-40B4-BE49-F238E27FC236}">
                <a16:creationId xmlns:a16="http://schemas.microsoft.com/office/drawing/2014/main" id="{18977A46-DFF0-29D9-8452-3B80A33CEFB3}"/>
              </a:ext>
            </a:extLst>
          </p:cNvPr>
          <p:cNvSpPr>
            <a:spLocks noGrp="1"/>
          </p:cNvSpPr>
          <p:nvPr>
            <p:ph type="body" sz="quarter" idx="27"/>
          </p:nvPr>
        </p:nvSpPr>
        <p:spPr/>
        <p:txBody>
          <a:bodyPr/>
          <a:lstStyle/>
          <a:p>
            <a:r>
              <a:rPr lang="pl-PL" dirty="0"/>
              <a:t> Biznes i marketing: Analiza </a:t>
            </a:r>
            <a:r>
              <a:rPr lang="pl-PL" dirty="0" err="1"/>
              <a:t>zachowań</a:t>
            </a:r>
            <a:r>
              <a:rPr lang="pl-PL" dirty="0"/>
              <a:t> klientów, personalizacja ofert, prognozowanie trendów rynkowych.</a:t>
            </a:r>
          </a:p>
          <a:p>
            <a:r>
              <a:rPr lang="pl-PL" dirty="0"/>
              <a:t> Zdrowie: Monitorowanie pacjentów, analiza dużych zestawów danych medycznych w celu wykrywania wzorców chorób, opracowywanie nowych leków.</a:t>
            </a:r>
          </a:p>
          <a:p>
            <a:r>
              <a:rPr lang="pl-PL" dirty="0"/>
              <a:t>Finanse: Wykrywanie oszustw, zarządzanie ryzykiem, analityka inwestycyjna.</a:t>
            </a:r>
          </a:p>
          <a:p>
            <a:r>
              <a:rPr lang="pl-PL" dirty="0"/>
              <a:t>Rząd i administracja publiczna: Monitorowanie i zarządzanie kryzysami, optymalizacja usług publicznych.</a:t>
            </a:r>
          </a:p>
          <a:p>
            <a:r>
              <a:rPr lang="pl-PL" dirty="0"/>
              <a:t>Przemysł: Optymalizacja produkcji, predykcyjne utrzymanie maszyn, zarządzanie łańcuchem dostaw.</a:t>
            </a:r>
          </a:p>
        </p:txBody>
      </p:sp>
    </p:spTree>
    <p:extLst>
      <p:ext uri="{BB962C8B-B14F-4D97-AF65-F5344CB8AC3E}">
        <p14:creationId xmlns:p14="http://schemas.microsoft.com/office/powerpoint/2010/main" val="4373734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84A093-42A9-B5C1-F056-8C871DA552DC}"/>
              </a:ext>
            </a:extLst>
          </p:cNvPr>
          <p:cNvSpPr>
            <a:spLocks noGrp="1"/>
          </p:cNvSpPr>
          <p:nvPr>
            <p:ph type="body" sz="quarter" idx="25"/>
          </p:nvPr>
        </p:nvSpPr>
        <p:spPr/>
        <p:txBody>
          <a:bodyPr/>
          <a:lstStyle/>
          <a:p>
            <a:r>
              <a:rPr lang="pl-PL" dirty="0" err="1"/>
              <a:t>Technlogie</a:t>
            </a:r>
            <a:endParaRPr lang="pl-PL" dirty="0"/>
          </a:p>
        </p:txBody>
      </p:sp>
      <p:sp>
        <p:nvSpPr>
          <p:cNvPr id="3" name="Symbol zastępczy tekstu 2">
            <a:extLst>
              <a:ext uri="{FF2B5EF4-FFF2-40B4-BE49-F238E27FC236}">
                <a16:creationId xmlns:a16="http://schemas.microsoft.com/office/drawing/2014/main" id="{4C5C26C7-AAEC-C594-4078-5D48C02AAD2E}"/>
              </a:ext>
            </a:extLst>
          </p:cNvPr>
          <p:cNvSpPr>
            <a:spLocks noGrp="1"/>
          </p:cNvSpPr>
          <p:nvPr>
            <p:ph type="body" sz="quarter" idx="27"/>
          </p:nvPr>
        </p:nvSpPr>
        <p:spPr/>
        <p:txBody>
          <a:bodyPr/>
          <a:lstStyle/>
          <a:p>
            <a:r>
              <a:rPr lang="pl-PL" dirty="0"/>
              <a:t> </a:t>
            </a:r>
            <a:r>
              <a:rPr lang="pl-PL" dirty="0" err="1"/>
              <a:t>Hadoop</a:t>
            </a:r>
            <a:r>
              <a:rPr lang="pl-PL" dirty="0"/>
              <a:t>: Platforma open-</a:t>
            </a:r>
            <a:r>
              <a:rPr lang="pl-PL" dirty="0" err="1"/>
              <a:t>source</a:t>
            </a:r>
            <a:r>
              <a:rPr lang="pl-PL" dirty="0"/>
              <a:t> do przechowywania i przetwarzania dużych zestawów danych w rozproszonym środowisku.</a:t>
            </a:r>
          </a:p>
          <a:p>
            <a:r>
              <a:rPr lang="pl-PL" dirty="0"/>
              <a:t>    Apache Spark: Szybki silnik przetwarzania dużych danych, który obsługuje różne języki programowania i jest szczególnie wydajny w analizie danych w czasie rzeczywistym.</a:t>
            </a:r>
          </a:p>
          <a:p>
            <a:r>
              <a:rPr lang="pl-PL" dirty="0"/>
              <a:t>    </a:t>
            </a:r>
            <a:r>
              <a:rPr lang="pl-PL" dirty="0" err="1"/>
              <a:t>NoSQL</a:t>
            </a:r>
            <a:r>
              <a:rPr lang="pl-PL" dirty="0"/>
              <a:t> </a:t>
            </a:r>
            <a:r>
              <a:rPr lang="pl-PL" dirty="0" err="1"/>
              <a:t>databases</a:t>
            </a:r>
            <a:r>
              <a:rPr lang="pl-PL" dirty="0"/>
              <a:t>: Bazy danych nierelacyjne (np. </a:t>
            </a:r>
            <a:r>
              <a:rPr lang="pl-PL" dirty="0" err="1"/>
              <a:t>MongoDB</a:t>
            </a:r>
            <a:r>
              <a:rPr lang="pl-PL" dirty="0"/>
              <a:t>, </a:t>
            </a:r>
            <a:r>
              <a:rPr lang="pl-PL" dirty="0" err="1"/>
              <a:t>Cassandra</a:t>
            </a:r>
            <a:r>
              <a:rPr lang="pl-PL" dirty="0"/>
              <a:t>) są zaprojektowane do obsługi dużych ilości różnorodnych danych.</a:t>
            </a:r>
          </a:p>
          <a:p>
            <a:r>
              <a:rPr lang="pl-PL" dirty="0"/>
              <a:t>    Tools for data </a:t>
            </a:r>
            <a:r>
              <a:rPr lang="pl-PL" dirty="0" err="1"/>
              <a:t>processing</a:t>
            </a:r>
            <a:r>
              <a:rPr lang="pl-PL" dirty="0"/>
              <a:t> and </a:t>
            </a:r>
            <a:r>
              <a:rPr lang="pl-PL" dirty="0" err="1"/>
              <a:t>analysis</a:t>
            </a:r>
            <a:r>
              <a:rPr lang="pl-PL" dirty="0"/>
              <a:t>: Narzędzia takie jak Apache </a:t>
            </a:r>
            <a:r>
              <a:rPr lang="pl-PL" dirty="0" err="1"/>
              <a:t>Flink</a:t>
            </a:r>
            <a:r>
              <a:rPr lang="pl-PL" dirty="0"/>
              <a:t>, Apache </a:t>
            </a:r>
            <a:r>
              <a:rPr lang="pl-PL" dirty="0" err="1"/>
              <a:t>Storm</a:t>
            </a:r>
            <a:r>
              <a:rPr lang="pl-PL" dirty="0"/>
              <a:t>, oraz platformy chmurowe (AWS, Google </a:t>
            </a:r>
            <a:r>
              <a:rPr lang="pl-PL" dirty="0" err="1"/>
              <a:t>Cloud</a:t>
            </a:r>
            <a:r>
              <a:rPr lang="pl-PL" dirty="0"/>
              <a:t>, Microsoft </a:t>
            </a:r>
            <a:r>
              <a:rPr lang="pl-PL" dirty="0" err="1"/>
              <a:t>Azure</a:t>
            </a:r>
            <a:r>
              <a:rPr lang="pl-PL" dirty="0"/>
              <a:t>) oferują różnorodne usługi do przetwarzania i analizy danych.</a:t>
            </a:r>
          </a:p>
        </p:txBody>
      </p:sp>
    </p:spTree>
    <p:extLst>
      <p:ext uri="{BB962C8B-B14F-4D97-AF65-F5344CB8AC3E}">
        <p14:creationId xmlns:p14="http://schemas.microsoft.com/office/powerpoint/2010/main" val="40232193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64DD108-8F4A-15DC-5E89-A826BEB8DF96}"/>
              </a:ext>
            </a:extLst>
          </p:cNvPr>
          <p:cNvSpPr>
            <a:spLocks noGrp="1"/>
          </p:cNvSpPr>
          <p:nvPr>
            <p:ph type="body" sz="quarter" idx="25"/>
          </p:nvPr>
        </p:nvSpPr>
        <p:spPr/>
        <p:txBody>
          <a:bodyPr/>
          <a:lstStyle/>
          <a:p>
            <a:r>
              <a:rPr lang="pl-PL" dirty="0"/>
              <a:t>Wyzwania</a:t>
            </a:r>
          </a:p>
        </p:txBody>
      </p:sp>
      <p:sp>
        <p:nvSpPr>
          <p:cNvPr id="3" name="Symbol zastępczy tekstu 2">
            <a:extLst>
              <a:ext uri="{FF2B5EF4-FFF2-40B4-BE49-F238E27FC236}">
                <a16:creationId xmlns:a16="http://schemas.microsoft.com/office/drawing/2014/main" id="{C93721FB-B0C2-F01A-AA01-AE055BC8CF0F}"/>
              </a:ext>
            </a:extLst>
          </p:cNvPr>
          <p:cNvSpPr>
            <a:spLocks noGrp="1"/>
          </p:cNvSpPr>
          <p:nvPr>
            <p:ph type="body" sz="quarter" idx="27"/>
          </p:nvPr>
        </p:nvSpPr>
        <p:spPr/>
        <p:txBody>
          <a:bodyPr/>
          <a:lstStyle/>
          <a:p>
            <a:r>
              <a:rPr lang="pl-PL" dirty="0"/>
              <a:t> Przechowywanie danych: Znalezienie efektywnych sposobów przechowywania ogromnych ilości danych.</a:t>
            </a:r>
          </a:p>
          <a:p>
            <a:r>
              <a:rPr lang="pl-PL" dirty="0"/>
              <a:t>    Przetwarzanie danych: Opracowanie technologii i algorytmów zdolnych do przetwarzania i analizowania dużych zestawów danych w rozsądnym czasie.</a:t>
            </a:r>
          </a:p>
          <a:p>
            <a:r>
              <a:rPr lang="pl-PL" dirty="0"/>
              <a:t>    Bezpieczeństwo i prywatność: Ochrona danych przed nieautoryzowanym dostępem i zapewnienie zgodności z regulacjami dotyczącymi prywatności.</a:t>
            </a:r>
          </a:p>
        </p:txBody>
      </p:sp>
    </p:spTree>
    <p:extLst>
      <p:ext uri="{BB962C8B-B14F-4D97-AF65-F5344CB8AC3E}">
        <p14:creationId xmlns:p14="http://schemas.microsoft.com/office/powerpoint/2010/main" val="22618756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DFB931A-71B3-E0C9-F797-1E7928294EEC}"/>
              </a:ext>
            </a:extLst>
          </p:cNvPr>
          <p:cNvSpPr>
            <a:spLocks noGrp="1"/>
          </p:cNvSpPr>
          <p:nvPr>
            <p:ph type="body" sz="quarter" idx="25"/>
          </p:nvPr>
        </p:nvSpPr>
        <p:spPr/>
        <p:txBody>
          <a:bodyPr/>
          <a:lstStyle/>
          <a:p>
            <a:r>
              <a:rPr lang="pl-PL" dirty="0"/>
              <a:t>Data Science</a:t>
            </a:r>
          </a:p>
        </p:txBody>
      </p:sp>
      <p:sp>
        <p:nvSpPr>
          <p:cNvPr id="3" name="Symbol zastępczy tekstu 2">
            <a:extLst>
              <a:ext uri="{FF2B5EF4-FFF2-40B4-BE49-F238E27FC236}">
                <a16:creationId xmlns:a16="http://schemas.microsoft.com/office/drawing/2014/main" id="{29B85A1D-29BF-77C3-2740-52582F312663}"/>
              </a:ext>
            </a:extLst>
          </p:cNvPr>
          <p:cNvSpPr>
            <a:spLocks noGrp="1"/>
          </p:cNvSpPr>
          <p:nvPr>
            <p:ph type="body" sz="quarter" idx="27"/>
          </p:nvPr>
        </p:nvSpPr>
        <p:spPr>
          <a:xfrm>
            <a:off x="454025" y="1303913"/>
            <a:ext cx="8235950" cy="1917269"/>
          </a:xfrm>
        </p:spPr>
        <p:txBody>
          <a:bodyPr/>
          <a:lstStyle/>
          <a:p>
            <a:pPr marL="0" indent="0">
              <a:buNone/>
            </a:pPr>
            <a:r>
              <a:rPr lang="pl-PL" dirty="0"/>
              <a:t>Data Science to interdyscyplinarna dziedzina, która łączy metody matematyczne, statystyczne, informatyczne oraz domenową wiedzę specjalistyczną, aby analizować i interpretować zbiory danych. </a:t>
            </a:r>
          </a:p>
          <a:p>
            <a:pPr marL="0" indent="0">
              <a:buNone/>
            </a:pPr>
            <a:r>
              <a:rPr lang="pl-PL" dirty="0"/>
              <a:t>Celem data science jest odkrywanie ukrytych wzorców, generowanie wiedzy i podejmowanie lepszych decyzji na podstawie analizy danych. </a:t>
            </a:r>
          </a:p>
        </p:txBody>
      </p:sp>
    </p:spTree>
    <p:extLst>
      <p:ext uri="{BB962C8B-B14F-4D97-AF65-F5344CB8AC3E}">
        <p14:creationId xmlns:p14="http://schemas.microsoft.com/office/powerpoint/2010/main" val="5149401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235FE6B-F5C2-3065-4818-A7B5ADE543FD}"/>
              </a:ext>
            </a:extLst>
          </p:cNvPr>
          <p:cNvSpPr>
            <a:spLocks noGrp="1"/>
          </p:cNvSpPr>
          <p:nvPr>
            <p:ph type="body" sz="quarter" idx="25"/>
          </p:nvPr>
        </p:nvSpPr>
        <p:spPr/>
        <p:txBody>
          <a:bodyPr/>
          <a:lstStyle/>
          <a:p>
            <a:r>
              <a:rPr lang="pl-PL" dirty="0"/>
              <a:t>Kluczowe elementy</a:t>
            </a:r>
          </a:p>
        </p:txBody>
      </p:sp>
      <p:sp>
        <p:nvSpPr>
          <p:cNvPr id="3" name="Symbol zastępczy tekstu 2">
            <a:extLst>
              <a:ext uri="{FF2B5EF4-FFF2-40B4-BE49-F238E27FC236}">
                <a16:creationId xmlns:a16="http://schemas.microsoft.com/office/drawing/2014/main" id="{E3BD75B0-9645-0688-5A19-739A4626F42F}"/>
              </a:ext>
            </a:extLst>
          </p:cNvPr>
          <p:cNvSpPr>
            <a:spLocks noGrp="1"/>
          </p:cNvSpPr>
          <p:nvPr>
            <p:ph type="body" sz="quarter" idx="27"/>
          </p:nvPr>
        </p:nvSpPr>
        <p:spPr/>
        <p:txBody>
          <a:bodyPr/>
          <a:lstStyle/>
          <a:p>
            <a:pPr marL="0" indent="0">
              <a:buNone/>
            </a:pPr>
            <a:r>
              <a:rPr lang="pl-PL" b="1" dirty="0"/>
              <a:t>1. Zbieranie Danych</a:t>
            </a:r>
          </a:p>
          <a:p>
            <a:pPr lvl="1">
              <a:buFont typeface="Arial" panose="020B0604020202020204" pitchFamily="34" charset="0"/>
              <a:buChar char="•"/>
            </a:pPr>
            <a:r>
              <a:rPr lang="pl-PL" b="1" dirty="0"/>
              <a:t>Źródła danych</a:t>
            </a:r>
            <a:r>
              <a:rPr lang="pl-PL" dirty="0"/>
              <a:t>: Dane mogą pochodzić z różnych źródeł, takich jak bazy danych, </a:t>
            </a:r>
            <a:r>
              <a:rPr lang="pl-PL" dirty="0" err="1"/>
              <a:t>internet</a:t>
            </a:r>
            <a:r>
              <a:rPr lang="pl-PL" dirty="0"/>
              <a:t>, sensory </a:t>
            </a:r>
            <a:r>
              <a:rPr lang="pl-PL" dirty="0" err="1"/>
              <a:t>IoT</a:t>
            </a:r>
            <a:r>
              <a:rPr lang="pl-PL" dirty="0"/>
              <a:t>, media społecznościowe, pliki CSV itp.</a:t>
            </a:r>
          </a:p>
          <a:p>
            <a:pPr lvl="1">
              <a:buFont typeface="Arial" panose="020B0604020202020204" pitchFamily="34" charset="0"/>
              <a:buChar char="•"/>
            </a:pPr>
            <a:r>
              <a:rPr lang="pl-PL" b="1" dirty="0"/>
              <a:t>Rodzaje danych</a:t>
            </a:r>
            <a:r>
              <a:rPr lang="pl-PL" dirty="0"/>
              <a:t>: Dane mogą być strukturalne (tabele w bazach danych), </a:t>
            </a:r>
            <a:r>
              <a:rPr lang="pl-PL" dirty="0" err="1"/>
              <a:t>półstrukturalne</a:t>
            </a:r>
            <a:r>
              <a:rPr lang="pl-PL" dirty="0"/>
              <a:t> (XML, JSON), czy niestrukturalne (teksty, obrazy, wideo).</a:t>
            </a:r>
          </a:p>
          <a:p>
            <a:pPr marL="0" indent="0">
              <a:buNone/>
            </a:pPr>
            <a:r>
              <a:rPr lang="pl-PL" b="1" dirty="0"/>
              <a:t>2. Czyszczenie i Przetwarzanie Danych</a:t>
            </a:r>
          </a:p>
          <a:p>
            <a:pPr lvl="1">
              <a:buFont typeface="Arial" panose="020B0604020202020204" pitchFamily="34" charset="0"/>
              <a:buChar char="•"/>
            </a:pPr>
            <a:r>
              <a:rPr lang="pl-PL" b="1" dirty="0"/>
              <a:t>Czyszczenie</a:t>
            </a:r>
            <a:r>
              <a:rPr lang="pl-PL" dirty="0"/>
              <a:t>: Usuwanie brakujących wartości, korekcja błędów, eliminacja duplikatów.</a:t>
            </a:r>
          </a:p>
          <a:p>
            <a:pPr lvl="1">
              <a:buFont typeface="Arial" panose="020B0604020202020204" pitchFamily="34" charset="0"/>
              <a:buChar char="•"/>
            </a:pPr>
            <a:r>
              <a:rPr lang="pl-PL" b="1" dirty="0"/>
              <a:t>Przetwarzanie</a:t>
            </a:r>
            <a:r>
              <a:rPr lang="pl-PL" dirty="0"/>
              <a:t>: Transformacja danych, normalizacja, standaryzacja, ekstrakcja cech.</a:t>
            </a:r>
          </a:p>
          <a:p>
            <a:pPr marL="0" indent="0">
              <a:buNone/>
            </a:pPr>
            <a:endParaRPr lang="pl-PL" dirty="0"/>
          </a:p>
        </p:txBody>
      </p:sp>
    </p:spTree>
    <p:extLst>
      <p:ext uri="{BB962C8B-B14F-4D97-AF65-F5344CB8AC3E}">
        <p14:creationId xmlns:p14="http://schemas.microsoft.com/office/powerpoint/2010/main" val="395312846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CEF5BF5-9398-3926-3D6E-C91F3858F6DB}"/>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48CEB12-15D2-4C52-3EA6-83454F025057}"/>
              </a:ext>
            </a:extLst>
          </p:cNvPr>
          <p:cNvSpPr>
            <a:spLocks noGrp="1"/>
          </p:cNvSpPr>
          <p:nvPr>
            <p:ph type="body" sz="quarter" idx="27"/>
          </p:nvPr>
        </p:nvSpPr>
        <p:spPr/>
        <p:txBody>
          <a:bodyPr/>
          <a:lstStyle/>
          <a:p>
            <a:pPr marL="0" indent="0">
              <a:buNone/>
            </a:pPr>
            <a:r>
              <a:rPr lang="pl-PL" b="1" dirty="0"/>
              <a:t>3. Eksploracyjna Analiza Danych (EDA)</a:t>
            </a:r>
          </a:p>
          <a:p>
            <a:pPr lvl="1">
              <a:buFont typeface="Arial" panose="020B0604020202020204" pitchFamily="34" charset="0"/>
              <a:buChar char="•"/>
            </a:pPr>
            <a:r>
              <a:rPr lang="pl-PL" b="1" dirty="0"/>
              <a:t>Wizualizacja danych</a:t>
            </a:r>
            <a:r>
              <a:rPr lang="pl-PL" dirty="0"/>
              <a:t>: Wykresy, tabele przestawne, histogramy, wykresy pudełkowe, aby zrozumieć rozkład danych i zależności między zmiennymi.</a:t>
            </a:r>
          </a:p>
          <a:p>
            <a:pPr lvl="1">
              <a:buFont typeface="Arial" panose="020B0604020202020204" pitchFamily="34" charset="0"/>
              <a:buChar char="•"/>
            </a:pPr>
            <a:r>
              <a:rPr lang="pl-PL" b="1" dirty="0"/>
              <a:t>Statystyki opisowe</a:t>
            </a:r>
            <a:r>
              <a:rPr lang="pl-PL" dirty="0"/>
              <a:t>: Średnia, mediana, odchylenie standardowe, korelacja.</a:t>
            </a:r>
          </a:p>
          <a:p>
            <a:pPr marL="0" indent="0">
              <a:buNone/>
            </a:pPr>
            <a:r>
              <a:rPr lang="pl-PL" b="1" dirty="0"/>
              <a:t>4. Modelowanie i Analiza Predykcyjna</a:t>
            </a:r>
          </a:p>
          <a:p>
            <a:pPr lvl="1">
              <a:buFont typeface="Arial" panose="020B0604020202020204" pitchFamily="34" charset="0"/>
              <a:buChar char="•"/>
            </a:pPr>
            <a:r>
              <a:rPr lang="pl-PL" b="1" dirty="0"/>
              <a:t>Uczenie maszynowe</a:t>
            </a:r>
            <a:r>
              <a:rPr lang="pl-PL" dirty="0"/>
              <a:t>: Stosowanie algorytmów, takich jak regresja liniowa, drzewa decyzyjne, lasy losowe, sieci neuronowe, do tworzenia modeli predykcyjnych.</a:t>
            </a:r>
          </a:p>
          <a:p>
            <a:pPr lvl="1">
              <a:buFont typeface="Arial" panose="020B0604020202020204" pitchFamily="34" charset="0"/>
              <a:buChar char="•"/>
            </a:pPr>
            <a:r>
              <a:rPr lang="pl-PL" b="1" dirty="0"/>
              <a:t>Uczenie głębokie</a:t>
            </a:r>
            <a:r>
              <a:rPr lang="pl-PL" dirty="0"/>
              <a:t>: Wykorzystanie zaawansowanych sieci neuronowych, takich jak CNN (</a:t>
            </a:r>
            <a:r>
              <a:rPr lang="pl-PL" dirty="0" err="1"/>
              <a:t>Convolutional</a:t>
            </a:r>
            <a:r>
              <a:rPr lang="pl-PL" dirty="0"/>
              <a:t> </a:t>
            </a:r>
            <a:r>
              <a:rPr lang="pl-PL" dirty="0" err="1"/>
              <a:t>Neural</a:t>
            </a:r>
            <a:r>
              <a:rPr lang="pl-PL" dirty="0"/>
              <a:t> Networks) czy RNN (</a:t>
            </a:r>
            <a:r>
              <a:rPr lang="pl-PL" dirty="0" err="1"/>
              <a:t>Recurrent</a:t>
            </a:r>
            <a:r>
              <a:rPr lang="pl-PL" dirty="0"/>
              <a:t> </a:t>
            </a:r>
            <a:r>
              <a:rPr lang="pl-PL" dirty="0" err="1"/>
              <a:t>Neural</a:t>
            </a:r>
            <a:r>
              <a:rPr lang="pl-PL" dirty="0"/>
              <a:t> Networks), szczególnie w przypadku analizy obrazów i sekwencji.</a:t>
            </a:r>
          </a:p>
          <a:p>
            <a:pPr marL="0" indent="0">
              <a:buNone/>
            </a:pPr>
            <a:endParaRPr lang="pl-PL" dirty="0"/>
          </a:p>
        </p:txBody>
      </p:sp>
    </p:spTree>
    <p:extLst>
      <p:ext uri="{BB962C8B-B14F-4D97-AF65-F5344CB8AC3E}">
        <p14:creationId xmlns:p14="http://schemas.microsoft.com/office/powerpoint/2010/main" val="21737688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7684B35-2CE3-2F33-B167-701012505A40}"/>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A3FE8AC6-405E-6F2B-5533-C44915575AF7}"/>
              </a:ext>
            </a:extLst>
          </p:cNvPr>
          <p:cNvSpPr>
            <a:spLocks noGrp="1"/>
          </p:cNvSpPr>
          <p:nvPr>
            <p:ph type="body" sz="quarter" idx="27"/>
          </p:nvPr>
        </p:nvSpPr>
        <p:spPr/>
        <p:txBody>
          <a:bodyPr/>
          <a:lstStyle/>
          <a:p>
            <a:pPr marL="0" indent="0">
              <a:buNone/>
            </a:pPr>
            <a:r>
              <a:rPr lang="pl-PL" b="1" dirty="0"/>
              <a:t>5. Walidacja Modeli</a:t>
            </a:r>
          </a:p>
          <a:p>
            <a:pPr lvl="1">
              <a:buFont typeface="Arial" panose="020B0604020202020204" pitchFamily="34" charset="0"/>
              <a:buChar char="•"/>
            </a:pPr>
            <a:r>
              <a:rPr lang="pl-PL" b="1" dirty="0"/>
              <a:t>Podział danych</a:t>
            </a:r>
            <a:r>
              <a:rPr lang="pl-PL" dirty="0"/>
              <a:t>: Dzieli się dane na zbiory treningowe i testowe.</a:t>
            </a:r>
          </a:p>
          <a:p>
            <a:pPr lvl="1">
              <a:buFont typeface="Arial" panose="020B0604020202020204" pitchFamily="34" charset="0"/>
              <a:buChar char="•"/>
            </a:pPr>
            <a:r>
              <a:rPr lang="pl-PL" b="1" dirty="0"/>
              <a:t>Metryki oceny</a:t>
            </a:r>
            <a:r>
              <a:rPr lang="pl-PL" dirty="0"/>
              <a:t>: Stosowanie różnych miar, takich jak dokładność, precyzja, czułość, F1-score, AUC-ROC, aby ocenić skuteczność modelu.</a:t>
            </a:r>
          </a:p>
          <a:p>
            <a:pPr marL="0" indent="0">
              <a:buNone/>
            </a:pPr>
            <a:r>
              <a:rPr lang="pl-PL" b="1" dirty="0"/>
              <a:t>6. Implementacja i Utrzymanie</a:t>
            </a:r>
          </a:p>
          <a:p>
            <a:pPr lvl="1">
              <a:buFont typeface="Arial" panose="020B0604020202020204" pitchFamily="34" charset="0"/>
              <a:buChar char="•"/>
            </a:pPr>
            <a:r>
              <a:rPr lang="pl-PL" b="1" dirty="0"/>
              <a:t>Wdrożenie</a:t>
            </a:r>
            <a:r>
              <a:rPr lang="pl-PL" dirty="0"/>
              <a:t>: Implementacja modelu w środowisku produkcyjnym.</a:t>
            </a:r>
          </a:p>
          <a:p>
            <a:pPr lvl="1">
              <a:buFont typeface="Arial" panose="020B0604020202020204" pitchFamily="34" charset="0"/>
              <a:buChar char="•"/>
            </a:pPr>
            <a:r>
              <a:rPr lang="pl-PL" b="1" dirty="0"/>
              <a:t>Monitorowanie</a:t>
            </a:r>
            <a:r>
              <a:rPr lang="pl-PL" dirty="0"/>
              <a:t>: Monitorowanie wydajności modelu, regularne aktualizacje i dostosowanie w miarę zmian danych.</a:t>
            </a:r>
          </a:p>
          <a:p>
            <a:pPr marL="0" indent="0">
              <a:buNone/>
            </a:pPr>
            <a:r>
              <a:rPr lang="pl-PL" b="1" dirty="0"/>
              <a:t>7. Komunikacja i Wizualizacja Wyników</a:t>
            </a:r>
          </a:p>
          <a:p>
            <a:pPr lvl="1">
              <a:buFont typeface="Arial" panose="020B0604020202020204" pitchFamily="34" charset="0"/>
              <a:buChar char="•"/>
            </a:pPr>
            <a:r>
              <a:rPr lang="pl-PL" b="1" dirty="0"/>
              <a:t>Raportowanie</a:t>
            </a:r>
            <a:r>
              <a:rPr lang="pl-PL" dirty="0"/>
              <a:t>: Tworzenie raportów, </a:t>
            </a:r>
            <a:r>
              <a:rPr lang="pl-PL" dirty="0" err="1"/>
              <a:t>dashboardów</a:t>
            </a:r>
            <a:r>
              <a:rPr lang="pl-PL" dirty="0"/>
              <a:t>, prezentacji.</a:t>
            </a:r>
          </a:p>
          <a:p>
            <a:pPr lvl="1">
              <a:buFont typeface="Arial" panose="020B0604020202020204" pitchFamily="34" charset="0"/>
              <a:buChar char="•"/>
            </a:pPr>
            <a:r>
              <a:rPr lang="pl-PL" b="1" dirty="0" err="1"/>
              <a:t>Storytelling</a:t>
            </a:r>
            <a:r>
              <a:rPr lang="pl-PL" b="1" dirty="0"/>
              <a:t> z danymi</a:t>
            </a:r>
            <a:r>
              <a:rPr lang="pl-PL" dirty="0"/>
              <a:t>: Prezentowanie wniosków w sposób zrozumiały dla decydentów, często poprzez narrację wspartą wizualizacjami.</a:t>
            </a:r>
          </a:p>
          <a:p>
            <a:pPr marL="0" indent="0">
              <a:buNone/>
            </a:pPr>
            <a:endParaRPr lang="pl-PL" dirty="0"/>
          </a:p>
        </p:txBody>
      </p:sp>
    </p:spTree>
    <p:extLst>
      <p:ext uri="{BB962C8B-B14F-4D97-AF65-F5344CB8AC3E}">
        <p14:creationId xmlns:p14="http://schemas.microsoft.com/office/powerpoint/2010/main" val="1161692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315764" y="951693"/>
            <a:ext cx="4572000" cy="3970318"/>
          </a:xfrm>
          <a:prstGeom prst="rect">
            <a:avLst/>
          </a:prstGeom>
        </p:spPr>
        <p:txBody>
          <a:bodyPr wrap="square">
            <a:spAutoFit/>
          </a:bodyPr>
          <a:lstStyle/>
          <a:p>
            <a:r>
              <a:rPr lang="pl-PL" b="1" dirty="0"/>
              <a:t>Klasyfikacja (</a:t>
            </a:r>
            <a:r>
              <a:rPr lang="pl-PL" b="1" dirty="0" err="1"/>
              <a:t>classification</a:t>
            </a:r>
            <a:r>
              <a:rPr lang="pl-PL" b="1" dirty="0"/>
              <a:t>)</a:t>
            </a:r>
          </a:p>
          <a:p>
            <a:endParaRPr lang="pl-PL" dirty="0"/>
          </a:p>
          <a:p>
            <a:r>
              <a:rPr lang="pl-PL"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4754881" y="1496290"/>
            <a:ext cx="4114800" cy="30861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17B1380-EE3F-5D93-E296-0A4EA5B40C27}"/>
              </a:ext>
            </a:extLst>
          </p:cNvPr>
          <p:cNvSpPr>
            <a:spLocks noGrp="1"/>
          </p:cNvSpPr>
          <p:nvPr>
            <p:ph type="body" sz="quarter" idx="25"/>
          </p:nvPr>
        </p:nvSpPr>
        <p:spPr/>
        <p:txBody>
          <a:bodyPr/>
          <a:lstStyle/>
          <a:p>
            <a:r>
              <a:rPr lang="pl-PL" b="1" dirty="0"/>
              <a:t>Narzędzia i Technologie w Data Science</a:t>
            </a:r>
          </a:p>
          <a:p>
            <a:endParaRPr lang="pl-PL" dirty="0"/>
          </a:p>
        </p:txBody>
      </p:sp>
      <p:sp>
        <p:nvSpPr>
          <p:cNvPr id="3" name="Symbol zastępczy tekstu 2">
            <a:extLst>
              <a:ext uri="{FF2B5EF4-FFF2-40B4-BE49-F238E27FC236}">
                <a16:creationId xmlns:a16="http://schemas.microsoft.com/office/drawing/2014/main" id="{164FDDD4-F841-A1C9-07EA-A13636A9104A}"/>
              </a:ext>
            </a:extLst>
          </p:cNvPr>
          <p:cNvSpPr>
            <a:spLocks noGrp="1"/>
          </p:cNvSpPr>
          <p:nvPr>
            <p:ph type="body" sz="quarter" idx="27"/>
          </p:nvPr>
        </p:nvSpPr>
        <p:spPr>
          <a:xfrm>
            <a:off x="457200" y="1387040"/>
            <a:ext cx="8235950" cy="2658487"/>
          </a:xfrm>
        </p:spPr>
        <p:txBody>
          <a:bodyPr/>
          <a:lstStyle/>
          <a:p>
            <a:pPr>
              <a:buFont typeface="Arial" panose="020B0604020202020204" pitchFamily="34" charset="0"/>
              <a:buChar char="•"/>
            </a:pPr>
            <a:r>
              <a:rPr lang="pl-PL" b="1" dirty="0"/>
              <a:t>Języki programowania</a:t>
            </a:r>
            <a:r>
              <a:rPr lang="pl-PL" dirty="0"/>
              <a:t>: </a:t>
            </a:r>
            <a:r>
              <a:rPr lang="pl-PL" dirty="0" err="1"/>
              <a:t>Python</a:t>
            </a:r>
            <a:r>
              <a:rPr lang="pl-PL" dirty="0"/>
              <a:t>, R, SQL.</a:t>
            </a:r>
          </a:p>
          <a:p>
            <a:pPr>
              <a:buFont typeface="Arial" panose="020B0604020202020204" pitchFamily="34" charset="0"/>
              <a:buChar char="•"/>
            </a:pPr>
            <a:r>
              <a:rPr lang="pl-PL" b="1" dirty="0"/>
              <a:t>Biblioteki i </a:t>
            </a:r>
            <a:r>
              <a:rPr lang="pl-PL" b="1" dirty="0" err="1"/>
              <a:t>frameworki</a:t>
            </a:r>
            <a:r>
              <a:rPr lang="pl-PL" dirty="0"/>
              <a:t>: </a:t>
            </a:r>
            <a:r>
              <a:rPr lang="pl-PL" dirty="0" err="1"/>
              <a:t>Pandas</a:t>
            </a:r>
            <a:r>
              <a:rPr lang="pl-PL" dirty="0"/>
              <a:t>, </a:t>
            </a:r>
            <a:r>
              <a:rPr lang="pl-PL" dirty="0" err="1"/>
              <a:t>NumPy</a:t>
            </a:r>
            <a:r>
              <a:rPr lang="pl-PL" dirty="0"/>
              <a:t>, </a:t>
            </a:r>
            <a:r>
              <a:rPr lang="pl-PL" dirty="0" err="1"/>
              <a:t>SciPy</a:t>
            </a:r>
            <a:r>
              <a:rPr lang="pl-PL" dirty="0"/>
              <a:t>, </a:t>
            </a:r>
            <a:r>
              <a:rPr lang="pl-PL" dirty="0" err="1"/>
              <a:t>scikit-learn</a:t>
            </a:r>
            <a:r>
              <a:rPr lang="pl-PL" dirty="0"/>
              <a:t>, </a:t>
            </a:r>
            <a:r>
              <a:rPr lang="pl-PL" dirty="0" err="1"/>
              <a:t>TensorFlow</a:t>
            </a:r>
            <a:r>
              <a:rPr lang="pl-PL" dirty="0"/>
              <a:t>, </a:t>
            </a:r>
            <a:r>
              <a:rPr lang="pl-PL" dirty="0" err="1"/>
              <a:t>Keras</a:t>
            </a:r>
            <a:r>
              <a:rPr lang="pl-PL" dirty="0"/>
              <a:t>, </a:t>
            </a:r>
            <a:r>
              <a:rPr lang="pl-PL" dirty="0" err="1"/>
              <a:t>PyTorch</a:t>
            </a:r>
            <a:r>
              <a:rPr lang="pl-PL" dirty="0"/>
              <a:t>.</a:t>
            </a:r>
          </a:p>
          <a:p>
            <a:pPr>
              <a:buFont typeface="Arial" panose="020B0604020202020204" pitchFamily="34" charset="0"/>
              <a:buChar char="•"/>
            </a:pPr>
            <a:r>
              <a:rPr lang="pl-PL" b="1" dirty="0"/>
              <a:t>Narzędzia do wizualizacji</a:t>
            </a:r>
            <a:r>
              <a:rPr lang="pl-PL" dirty="0"/>
              <a:t>: </a:t>
            </a:r>
            <a:r>
              <a:rPr lang="pl-PL" dirty="0" err="1"/>
              <a:t>Matplotlib</a:t>
            </a:r>
            <a:r>
              <a:rPr lang="pl-PL" dirty="0"/>
              <a:t>, </a:t>
            </a:r>
            <a:r>
              <a:rPr lang="pl-PL" dirty="0" err="1"/>
              <a:t>Seaborn</a:t>
            </a:r>
            <a:r>
              <a:rPr lang="pl-PL" dirty="0"/>
              <a:t>, Tableau, Power BI.</a:t>
            </a:r>
          </a:p>
          <a:p>
            <a:pPr>
              <a:buFont typeface="Arial" panose="020B0604020202020204" pitchFamily="34" charset="0"/>
              <a:buChar char="•"/>
            </a:pPr>
            <a:r>
              <a:rPr lang="pl-PL" b="1" dirty="0"/>
              <a:t>Platformy big data</a:t>
            </a:r>
            <a:r>
              <a:rPr lang="pl-PL" dirty="0"/>
              <a:t>: </a:t>
            </a:r>
            <a:r>
              <a:rPr lang="pl-PL" dirty="0" err="1"/>
              <a:t>Hadoop</a:t>
            </a:r>
            <a:r>
              <a:rPr lang="pl-PL" dirty="0"/>
              <a:t>, Spark.</a:t>
            </a:r>
          </a:p>
          <a:p>
            <a:pPr>
              <a:buFont typeface="Arial" panose="020B0604020202020204" pitchFamily="34" charset="0"/>
              <a:buChar char="•"/>
            </a:pPr>
            <a:r>
              <a:rPr lang="pl-PL" b="1" dirty="0"/>
              <a:t>Bazy danych</a:t>
            </a:r>
            <a:r>
              <a:rPr lang="pl-PL" dirty="0"/>
              <a:t>: MySQL, </a:t>
            </a:r>
            <a:r>
              <a:rPr lang="pl-PL" dirty="0" err="1"/>
              <a:t>PostgreSQL</a:t>
            </a:r>
            <a:r>
              <a:rPr lang="pl-PL" dirty="0"/>
              <a:t>, </a:t>
            </a:r>
            <a:r>
              <a:rPr lang="pl-PL" dirty="0" err="1"/>
              <a:t>MongoDB</a:t>
            </a:r>
            <a:r>
              <a:rPr lang="pl-PL" dirty="0"/>
              <a:t>.</a:t>
            </a:r>
          </a:p>
          <a:p>
            <a:pPr marL="0" indent="0">
              <a:buNone/>
            </a:pPr>
            <a:endParaRPr lang="pl-PL" dirty="0"/>
          </a:p>
        </p:txBody>
      </p:sp>
    </p:spTree>
    <p:extLst>
      <p:ext uri="{BB962C8B-B14F-4D97-AF65-F5344CB8AC3E}">
        <p14:creationId xmlns:p14="http://schemas.microsoft.com/office/powerpoint/2010/main" val="270431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B088FE0-A83B-9493-94E7-6C63294CAC36}"/>
              </a:ext>
            </a:extLst>
          </p:cNvPr>
          <p:cNvSpPr>
            <a:spLocks noGrp="1"/>
          </p:cNvSpPr>
          <p:nvPr>
            <p:ph type="body" sz="quarter" idx="25"/>
          </p:nvPr>
        </p:nvSpPr>
        <p:spPr/>
        <p:txBody>
          <a:bodyPr/>
          <a:lstStyle/>
          <a:p>
            <a:r>
              <a:rPr lang="pl-PL" b="1" dirty="0"/>
              <a:t>Zastosowania Data Science</a:t>
            </a:r>
          </a:p>
          <a:p>
            <a:endParaRPr lang="pl-PL" dirty="0"/>
          </a:p>
        </p:txBody>
      </p:sp>
      <p:sp>
        <p:nvSpPr>
          <p:cNvPr id="3" name="Symbol zastępczy tekstu 2">
            <a:extLst>
              <a:ext uri="{FF2B5EF4-FFF2-40B4-BE49-F238E27FC236}">
                <a16:creationId xmlns:a16="http://schemas.microsoft.com/office/drawing/2014/main" id="{A167645B-42CF-EA3B-3100-4FC9B538958C}"/>
              </a:ext>
            </a:extLst>
          </p:cNvPr>
          <p:cNvSpPr>
            <a:spLocks noGrp="1"/>
          </p:cNvSpPr>
          <p:nvPr>
            <p:ph type="body" sz="quarter" idx="27"/>
          </p:nvPr>
        </p:nvSpPr>
        <p:spPr/>
        <p:txBody>
          <a:bodyPr/>
          <a:lstStyle/>
          <a:p>
            <a:pPr>
              <a:buFont typeface="Arial" panose="020B0604020202020204" pitchFamily="34" charset="0"/>
              <a:buChar char="•"/>
            </a:pPr>
            <a:r>
              <a:rPr lang="pl-PL" b="1" dirty="0"/>
              <a:t>Biznes</a:t>
            </a:r>
            <a:r>
              <a:rPr lang="pl-PL" dirty="0"/>
              <a:t>: Analiza predykcyjna, optymalizacja marketingu, analiza sentymentów, zarządzanie ryzykiem.</a:t>
            </a:r>
          </a:p>
          <a:p>
            <a:pPr>
              <a:buFont typeface="Arial" panose="020B0604020202020204" pitchFamily="34" charset="0"/>
              <a:buChar char="•"/>
            </a:pPr>
            <a:r>
              <a:rPr lang="pl-PL" b="1" dirty="0"/>
              <a:t>Zdrowie</a:t>
            </a:r>
            <a:r>
              <a:rPr lang="pl-PL" dirty="0"/>
              <a:t>: Diagnostyka chorób, personalizowana medycyna, analizy genomowe.</a:t>
            </a:r>
          </a:p>
          <a:p>
            <a:pPr>
              <a:buFont typeface="Arial" panose="020B0604020202020204" pitchFamily="34" charset="0"/>
              <a:buChar char="•"/>
            </a:pPr>
            <a:r>
              <a:rPr lang="pl-PL" b="1" dirty="0"/>
              <a:t>Finanse</a:t>
            </a:r>
            <a:r>
              <a:rPr lang="pl-PL" dirty="0"/>
              <a:t>: Analiza kredytowa, wykrywanie oszustw, algorytmy handlowe.</a:t>
            </a:r>
          </a:p>
          <a:p>
            <a:pPr>
              <a:buFont typeface="Arial" panose="020B0604020202020204" pitchFamily="34" charset="0"/>
              <a:buChar char="•"/>
            </a:pPr>
            <a:r>
              <a:rPr lang="pl-PL" b="1" dirty="0"/>
              <a:t>Przemysł</a:t>
            </a:r>
            <a:r>
              <a:rPr lang="pl-PL" dirty="0"/>
              <a:t>: Predykcyjne utrzymanie ruchu, optymalizacja łańcucha dostaw.</a:t>
            </a:r>
          </a:p>
          <a:p>
            <a:endParaRPr lang="pl-PL" dirty="0"/>
          </a:p>
          <a:p>
            <a:endParaRPr lang="pl-PL" dirty="0"/>
          </a:p>
          <a:p>
            <a:pPr marL="0" indent="0">
              <a:buNone/>
            </a:pPr>
            <a:r>
              <a:rPr lang="pl-PL" dirty="0"/>
              <a:t>Data science jest kluczowym elementem w podejmowaniu decyzji opartych na danych w różnych sektorach gospodarki i nauki, co czyni tę dziedzinę niezwykle wszechstronną i dynamicznie rozwijającą się.</a:t>
            </a:r>
          </a:p>
        </p:txBody>
      </p:sp>
    </p:spTree>
    <p:extLst>
      <p:ext uri="{BB962C8B-B14F-4D97-AF65-F5344CB8AC3E}">
        <p14:creationId xmlns:p14="http://schemas.microsoft.com/office/powerpoint/2010/main" val="18792855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0948EE6-9008-A1DE-B5B8-A8B31D9A33A1}"/>
              </a:ext>
            </a:extLst>
          </p:cNvPr>
          <p:cNvSpPr>
            <a:spLocks noGrp="1"/>
          </p:cNvSpPr>
          <p:nvPr>
            <p:ph type="body" sz="quarter" idx="25"/>
          </p:nvPr>
        </p:nvSpPr>
        <p:spPr/>
        <p:txBody>
          <a:bodyPr/>
          <a:lstStyle/>
          <a:p>
            <a:r>
              <a:rPr lang="pl-PL" dirty="0"/>
              <a:t>Algorytmy heurystyczne</a:t>
            </a:r>
          </a:p>
        </p:txBody>
      </p:sp>
      <p:sp>
        <p:nvSpPr>
          <p:cNvPr id="3" name="Symbol zastępczy tekstu 2">
            <a:extLst>
              <a:ext uri="{FF2B5EF4-FFF2-40B4-BE49-F238E27FC236}">
                <a16:creationId xmlns:a16="http://schemas.microsoft.com/office/drawing/2014/main" id="{E11F381F-8EC2-EB84-2BEC-E8D1A7E929C4}"/>
              </a:ext>
            </a:extLst>
          </p:cNvPr>
          <p:cNvSpPr>
            <a:spLocks noGrp="1"/>
          </p:cNvSpPr>
          <p:nvPr>
            <p:ph type="body" sz="quarter" idx="27"/>
          </p:nvPr>
        </p:nvSpPr>
        <p:spPr>
          <a:xfrm>
            <a:off x="457200" y="1380113"/>
            <a:ext cx="8235950" cy="2007324"/>
          </a:xfrm>
        </p:spPr>
        <p:txBody>
          <a:bodyPr/>
          <a:lstStyle/>
          <a:p>
            <a:pPr marL="0" indent="0">
              <a:buNone/>
            </a:pPr>
            <a:r>
              <a:rPr lang="pl-PL" dirty="0"/>
              <a:t>Algorytmy heurystyczne to metody poszukiwania i optymalizacji, które wykorzystują pewne "zasady kciuka" (heurystyki), aby znaleźć przybliżone rozwiązania problemów, zwłaszcza tych, które są zbyt złożone lub czasochłonne do rozwiązania w sposób dokładny. Heurystyki są to techniki, które pomagają w znajdowaniu dobrych rozwiązań w praktycznym czasie, choć nie gwarantują one znalezienia optymalnego rozwiązania.</a:t>
            </a:r>
          </a:p>
        </p:txBody>
      </p:sp>
    </p:spTree>
    <p:extLst>
      <p:ext uri="{BB962C8B-B14F-4D97-AF65-F5344CB8AC3E}">
        <p14:creationId xmlns:p14="http://schemas.microsoft.com/office/powerpoint/2010/main" val="345955815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B5587A5-6429-38E3-7836-02278725E546}"/>
              </a:ext>
            </a:extLst>
          </p:cNvPr>
          <p:cNvSpPr>
            <a:spLocks noGrp="1"/>
          </p:cNvSpPr>
          <p:nvPr>
            <p:ph type="body" sz="quarter" idx="25"/>
          </p:nvPr>
        </p:nvSpPr>
        <p:spPr/>
        <p:txBody>
          <a:bodyPr/>
          <a:lstStyle/>
          <a:p>
            <a:r>
              <a:rPr lang="pl-PL" dirty="0"/>
              <a:t>Kluczowe Cechy Algorytmów Heurystycznych</a:t>
            </a:r>
          </a:p>
        </p:txBody>
      </p:sp>
      <p:sp>
        <p:nvSpPr>
          <p:cNvPr id="4" name="Rectangle 1">
            <a:extLst>
              <a:ext uri="{FF2B5EF4-FFF2-40B4-BE49-F238E27FC236}">
                <a16:creationId xmlns:a16="http://schemas.microsoft.com/office/drawing/2014/main" id="{E5C715E6-0905-060F-365B-DF742655C789}"/>
              </a:ext>
            </a:extLst>
          </p:cNvPr>
          <p:cNvSpPr>
            <a:spLocks noGrp="1" noChangeArrowheads="1"/>
          </p:cNvSpPr>
          <p:nvPr>
            <p:ph type="body" sz="quarter" idx="27"/>
          </p:nvPr>
        </p:nvSpPr>
        <p:spPr bwMode="auto">
          <a:xfrm>
            <a:off x="454025" y="1699848"/>
            <a:ext cx="7603363"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Szybkość i Efektywność</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Heurystyki są zaprojektowane tak, aby były szybkie i wydajne,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umożliwiając znalezienie rozwiązań w rozsądnym czasie,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nawet dla bardzo dużych problemów.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Przybliżone Rozwiązania</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Algorytmy heurystyczne zazwyczaj nie gwarantują znalezienia najlepszego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możliwego rozwiązania (optymalnego). Znajdują raczej rozwiązania,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które są "wystarczająco dobre" lub "bliskie optymalnym".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81167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F679D4-379D-EBFA-580A-DF27A7EBB4AB}"/>
              </a:ext>
            </a:extLst>
          </p:cNvPr>
          <p:cNvSpPr>
            <a:spLocks noGrp="1"/>
          </p:cNvSpPr>
          <p:nvPr>
            <p:ph type="body" sz="quarter" idx="25"/>
          </p:nvPr>
        </p:nvSpPr>
        <p:spPr/>
        <p:txBody>
          <a:bodyPr/>
          <a:lstStyle/>
          <a:p>
            <a:endParaRPr lang="pl-PL"/>
          </a:p>
        </p:txBody>
      </p:sp>
      <p:sp>
        <p:nvSpPr>
          <p:cNvPr id="4" name="Rectangle 1">
            <a:extLst>
              <a:ext uri="{FF2B5EF4-FFF2-40B4-BE49-F238E27FC236}">
                <a16:creationId xmlns:a16="http://schemas.microsoft.com/office/drawing/2014/main" id="{D9E2371D-5E0C-F1FA-4308-D8CCB997A5FA}"/>
              </a:ext>
            </a:extLst>
          </p:cNvPr>
          <p:cNvSpPr>
            <a:spLocks noGrp="1" noChangeArrowheads="1"/>
          </p:cNvSpPr>
          <p:nvPr>
            <p:ph type="body" sz="quarter" idx="27"/>
          </p:nvPr>
        </p:nvSpPr>
        <p:spPr bwMode="auto">
          <a:xfrm>
            <a:off x="824345" y="1856343"/>
            <a:ext cx="6790513"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Adaptacyjność</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Heurystyki mogą być dostosowywane do specyficznych problemów,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co pozwala na ich szerokie zastosowanie w różnych dziedzinach.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Intuicyjne Zasady</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Wykorzystują intuicyjne zasady i wcześniejszą wiedzę o problemie,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aby prowadzić przeszukiwanie w bardziej obiecujących kierunkach.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34071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87C0047-1B73-6FC9-F033-A886A134E20D}"/>
              </a:ext>
            </a:extLst>
          </p:cNvPr>
          <p:cNvSpPr>
            <a:spLocks noGrp="1"/>
          </p:cNvSpPr>
          <p:nvPr>
            <p:ph type="body" sz="quarter" idx="25"/>
          </p:nvPr>
        </p:nvSpPr>
        <p:spPr/>
        <p:txBody>
          <a:bodyPr/>
          <a:lstStyle/>
          <a:p>
            <a:r>
              <a:rPr lang="pl-PL" dirty="0"/>
              <a:t>Przykłady Algorytmów Heurystycznych</a:t>
            </a:r>
          </a:p>
        </p:txBody>
      </p:sp>
      <p:sp>
        <p:nvSpPr>
          <p:cNvPr id="3" name="Symbol zastępczy tekstu 2">
            <a:extLst>
              <a:ext uri="{FF2B5EF4-FFF2-40B4-BE49-F238E27FC236}">
                <a16:creationId xmlns:a16="http://schemas.microsoft.com/office/drawing/2014/main" id="{521A0B82-5DFE-68BA-29FF-D45E2540254C}"/>
              </a:ext>
            </a:extLst>
          </p:cNvPr>
          <p:cNvSpPr>
            <a:spLocks noGrp="1"/>
          </p:cNvSpPr>
          <p:nvPr>
            <p:ph type="body" sz="quarter" idx="27"/>
          </p:nvPr>
        </p:nvSpPr>
        <p:spPr/>
        <p:txBody>
          <a:bodyPr/>
          <a:lstStyle/>
          <a:p>
            <a:r>
              <a:rPr lang="pl-PL" b="1" dirty="0"/>
              <a:t>1. Algorytm A*</a:t>
            </a:r>
          </a:p>
          <a:p>
            <a:pPr marL="400050" lvl="1" indent="0">
              <a:buNone/>
            </a:pPr>
            <a:r>
              <a:rPr lang="pl-PL" dirty="0"/>
              <a:t>Algorytm A* używa heurystyki do kierowania przeszukiwaniem w stronę najbardziej obiecujących węzłów, łącząc koszt ścieżki przebytej od startu do bieżącego węzła g(n) z przewidywanym kosztem od bieżącego węzła do celu h(n)</a:t>
            </a:r>
          </a:p>
          <a:p>
            <a:r>
              <a:rPr lang="pl-PL" b="1" dirty="0"/>
              <a:t>2. Algorytm </a:t>
            </a:r>
            <a:r>
              <a:rPr lang="pl-PL" b="1" dirty="0" err="1"/>
              <a:t>Greedy</a:t>
            </a:r>
            <a:r>
              <a:rPr lang="pl-PL" b="1" dirty="0"/>
              <a:t> Best-First </a:t>
            </a:r>
            <a:r>
              <a:rPr lang="pl-PL" b="1" dirty="0" err="1"/>
              <a:t>Search</a:t>
            </a:r>
            <a:endParaRPr lang="pl-PL" b="1" dirty="0"/>
          </a:p>
          <a:p>
            <a:pPr marL="400050" lvl="1" indent="0">
              <a:buNone/>
            </a:pPr>
            <a:r>
              <a:rPr lang="pl-PL" dirty="0" err="1"/>
              <a:t>Greedy</a:t>
            </a:r>
            <a:r>
              <a:rPr lang="pl-PL" dirty="0"/>
              <a:t> Best-First </a:t>
            </a:r>
            <a:r>
              <a:rPr lang="pl-PL" dirty="0" err="1"/>
              <a:t>Search</a:t>
            </a:r>
            <a:r>
              <a:rPr lang="pl-PL" dirty="0"/>
              <a:t> wybiera węzeł, który jest najbliżej celu według heurystyki h(n) ignorując koszt przebytej ścieżki. Skupia się na minimalizowaniu odległości do celu w każdej iteracji.</a:t>
            </a:r>
          </a:p>
          <a:p>
            <a:endParaRPr lang="pl-PL" dirty="0"/>
          </a:p>
        </p:txBody>
      </p:sp>
    </p:spTree>
    <p:extLst>
      <p:ext uri="{BB962C8B-B14F-4D97-AF65-F5344CB8AC3E}">
        <p14:creationId xmlns:p14="http://schemas.microsoft.com/office/powerpoint/2010/main" val="4952381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E02B89E-D43E-C03B-0223-83AC9FE07E0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2345592-51E2-B2F3-6BDC-B483B43A47A9}"/>
              </a:ext>
            </a:extLst>
          </p:cNvPr>
          <p:cNvSpPr>
            <a:spLocks noGrp="1"/>
          </p:cNvSpPr>
          <p:nvPr>
            <p:ph type="body" sz="quarter" idx="27"/>
          </p:nvPr>
        </p:nvSpPr>
        <p:spPr/>
        <p:txBody>
          <a:bodyPr/>
          <a:lstStyle/>
          <a:p>
            <a:r>
              <a:rPr lang="pl-PL" b="1" dirty="0"/>
              <a:t>3. Algorytm </a:t>
            </a:r>
            <a:r>
              <a:rPr lang="pl-PL" b="1" dirty="0" err="1"/>
              <a:t>Simulated</a:t>
            </a:r>
            <a:r>
              <a:rPr lang="pl-PL" b="1" dirty="0"/>
              <a:t> </a:t>
            </a:r>
            <a:r>
              <a:rPr lang="pl-PL" b="1" dirty="0" err="1"/>
              <a:t>Annealing</a:t>
            </a:r>
            <a:endParaRPr lang="pl-PL" b="1" dirty="0"/>
          </a:p>
          <a:p>
            <a:pPr marL="400050" lvl="1" indent="0">
              <a:buNone/>
            </a:pPr>
            <a:r>
              <a:rPr lang="pl-PL" dirty="0"/>
              <a:t>Algorytm </a:t>
            </a:r>
            <a:r>
              <a:rPr lang="pl-PL" dirty="0" err="1"/>
              <a:t>Simulated</a:t>
            </a:r>
            <a:r>
              <a:rPr lang="pl-PL" dirty="0"/>
              <a:t> </a:t>
            </a:r>
            <a:r>
              <a:rPr lang="pl-PL" dirty="0" err="1"/>
              <a:t>Annealing</a:t>
            </a:r>
            <a:r>
              <a:rPr lang="pl-PL" dirty="0"/>
              <a:t> symuluje proces wyżarzania w metalurgii. Wykorzystuje heurystykę do przeszukiwania przestrzeni rozwiązań i pozwala na akceptowanie gorszych rozwiązań w początkowych etapach, aby uniknąć lokalnych minimów.</a:t>
            </a:r>
          </a:p>
          <a:p>
            <a:r>
              <a:rPr lang="pl-PL" b="1" dirty="0"/>
              <a:t>4. Algorytmy Genetyczne</a:t>
            </a:r>
          </a:p>
          <a:p>
            <a:pPr marL="400050" lvl="1" indent="0">
              <a:buNone/>
            </a:pPr>
            <a:r>
              <a:rPr lang="pl-PL" dirty="0"/>
              <a:t>Algorytmy genetyczne są inspirowane procesami biologicznymi, takimi jak selekcja naturalna i genetyka. Wykorzystują heurystyki do tworzenia nowych populacji rozwiązań poprzez operacje, takie jak krzyżowanie i mutacje.</a:t>
            </a:r>
          </a:p>
          <a:p>
            <a:r>
              <a:rPr lang="pl-PL" b="1" dirty="0"/>
              <a:t>5. Algorytm Tabu </a:t>
            </a:r>
            <a:r>
              <a:rPr lang="pl-PL" b="1" dirty="0" err="1"/>
              <a:t>Search</a:t>
            </a:r>
            <a:endParaRPr lang="pl-PL" b="1" dirty="0"/>
          </a:p>
          <a:p>
            <a:pPr marL="400050" lvl="1" indent="0">
              <a:buNone/>
            </a:pPr>
            <a:r>
              <a:rPr lang="pl-PL" dirty="0"/>
              <a:t>Algorytm Tabu </a:t>
            </a:r>
            <a:r>
              <a:rPr lang="pl-PL" dirty="0" err="1"/>
              <a:t>Search</a:t>
            </a:r>
            <a:r>
              <a:rPr lang="pl-PL" dirty="0"/>
              <a:t> jest metaheurystyką, która wykorzystuje listę tabu, aby uniknąć powracania do już odwiedzonych rozwiązań. Heurystyka pomaga w kierowaniu przeszukiwania przestrzeni rozwiązań, aby znaleźć lepsze rozwiązania.</a:t>
            </a:r>
          </a:p>
          <a:p>
            <a:pPr marL="0" indent="0">
              <a:buNone/>
            </a:pPr>
            <a:endParaRPr lang="pl-PL" dirty="0"/>
          </a:p>
        </p:txBody>
      </p:sp>
    </p:spTree>
    <p:extLst>
      <p:ext uri="{BB962C8B-B14F-4D97-AF65-F5344CB8AC3E}">
        <p14:creationId xmlns:p14="http://schemas.microsoft.com/office/powerpoint/2010/main" val="34225823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6A26E7-BC21-06C6-ADF1-A1E2BE0CADF8}"/>
              </a:ext>
            </a:extLst>
          </p:cNvPr>
          <p:cNvSpPr>
            <a:spLocks noGrp="1"/>
          </p:cNvSpPr>
          <p:nvPr>
            <p:ph type="body" sz="quarter" idx="25"/>
          </p:nvPr>
        </p:nvSpPr>
        <p:spPr/>
        <p:txBody>
          <a:bodyPr/>
          <a:lstStyle/>
          <a:p>
            <a:r>
              <a:rPr lang="pl-PL" dirty="0"/>
              <a:t>Heurystyka</a:t>
            </a:r>
          </a:p>
        </p:txBody>
      </p:sp>
      <p:sp>
        <p:nvSpPr>
          <p:cNvPr id="3" name="Symbol zastępczy tekstu 2">
            <a:extLst>
              <a:ext uri="{FF2B5EF4-FFF2-40B4-BE49-F238E27FC236}">
                <a16:creationId xmlns:a16="http://schemas.microsoft.com/office/drawing/2014/main" id="{9B76D21A-4530-0D89-442C-CB5A7AC58926}"/>
              </a:ext>
            </a:extLst>
          </p:cNvPr>
          <p:cNvSpPr>
            <a:spLocks noGrp="1"/>
          </p:cNvSpPr>
          <p:nvPr>
            <p:ph type="body" sz="quarter" idx="27"/>
          </p:nvPr>
        </p:nvSpPr>
        <p:spPr/>
        <p:txBody>
          <a:bodyPr/>
          <a:lstStyle/>
          <a:p>
            <a:pPr marL="0" indent="0">
              <a:buNone/>
            </a:pPr>
            <a:r>
              <a:rPr lang="pl-PL" dirty="0"/>
              <a:t>Heurystyka (gr. </a:t>
            </a:r>
            <a:r>
              <a:rPr lang="pl-PL" dirty="0" err="1"/>
              <a:t>heuresis</a:t>
            </a:r>
            <a:r>
              <a:rPr lang="pl-PL" dirty="0"/>
              <a:t> „odnaleźć, odkryć”, heureka „znalazłem”) – metoda znajdowania rozwiązań, dla której nie ma gwarancji znalezienia rozwiązania optymalnego, a często nawet prawidłowego. Rozwiązań tych używa się np. wtedy, gdy pełny algorytm jest z przyczyn technicznych zbyt kosztowny lub gdy jest nieznany (np. przy przewidywaniu pogody lub przy wykrywaniu szkodliwego oprogramowania w systemach komputerowych). </a:t>
            </a:r>
          </a:p>
          <a:p>
            <a:pPr marL="0" indent="0">
              <a:buNone/>
            </a:pPr>
            <a:r>
              <a:rPr lang="pl-PL" dirty="0"/>
              <a:t>Metoda służy także do znajdowania rozwiązań przybliżonych, na podstawie których później wylicza się ostateczny rezultat pełnym algorytmem. To ostatnie zastosowanie dotyczy przede wszystkim przypadków, kiedy heurystyka jest wykorzystywana do nakierowywania pełnego algorytmu ku optymalnemu rozwiązaniu, aby zmniejszyć czas działania programu w typowym przypadku bez poświęcania jakości rozwiązania</a:t>
            </a:r>
          </a:p>
        </p:txBody>
      </p:sp>
    </p:spTree>
    <p:extLst>
      <p:ext uri="{BB962C8B-B14F-4D97-AF65-F5344CB8AC3E}">
        <p14:creationId xmlns:p14="http://schemas.microsoft.com/office/powerpoint/2010/main" val="2313408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11B2B3C-89D2-A136-B062-9C9B4C2C375D}"/>
              </a:ext>
            </a:extLst>
          </p:cNvPr>
          <p:cNvSpPr>
            <a:spLocks noGrp="1"/>
          </p:cNvSpPr>
          <p:nvPr>
            <p:ph type="body" sz="quarter" idx="25"/>
          </p:nvPr>
        </p:nvSpPr>
        <p:spPr/>
        <p:txBody>
          <a:bodyPr/>
          <a:lstStyle/>
          <a:p>
            <a:r>
              <a:rPr lang="pl-PL" dirty="0"/>
              <a:t>Algorytm A* (star)</a:t>
            </a:r>
          </a:p>
        </p:txBody>
      </p:sp>
      <p:sp>
        <p:nvSpPr>
          <p:cNvPr id="3" name="Symbol zastępczy tekstu 2">
            <a:extLst>
              <a:ext uri="{FF2B5EF4-FFF2-40B4-BE49-F238E27FC236}">
                <a16:creationId xmlns:a16="http://schemas.microsoft.com/office/drawing/2014/main" id="{BD7F7B6D-36E1-9F9E-1120-3516B4B49406}"/>
              </a:ext>
            </a:extLst>
          </p:cNvPr>
          <p:cNvSpPr>
            <a:spLocks noGrp="1"/>
          </p:cNvSpPr>
          <p:nvPr>
            <p:ph type="body" sz="quarter" idx="27"/>
          </p:nvPr>
        </p:nvSpPr>
        <p:spPr/>
        <p:txBody>
          <a:bodyPr/>
          <a:lstStyle/>
          <a:p>
            <a:pPr marL="0" indent="0">
              <a:buNone/>
            </a:pPr>
            <a:r>
              <a:rPr lang="pl-PL" dirty="0"/>
              <a:t>Algorytm A* – algorytm heurystyczny znajdowania najkrótszej ścieżki w grafie ważonym z dowolnego wierzchołka do wierzchołka spełniającego określony warunek zwany testem celu. Algorytm jest zupełny i optymalny, w tym sensie, że znajduje ścieżkę, jeśli tylko taka istnieje, i przy tym jest to ścieżka najkrótsza. Stosowany głównie w dziedzinie sztucznej inteligencji do rozwiązywania problemów i w grach komputerowych do imitowania inteligentnego zachowania.</a:t>
            </a:r>
          </a:p>
          <a:p>
            <a:endParaRPr lang="pl-PL" dirty="0"/>
          </a:p>
          <a:p>
            <a:pPr marL="0" indent="0">
              <a:buNone/>
            </a:pPr>
            <a:r>
              <a:rPr lang="pl-PL" dirty="0"/>
              <a:t>Algorytm został opisany pierwotnie w 1968 roku przez Petera Harta, Nilsa </a:t>
            </a:r>
            <a:r>
              <a:rPr lang="pl-PL" dirty="0" err="1"/>
              <a:t>Nilssona</a:t>
            </a:r>
            <a:r>
              <a:rPr lang="pl-PL" dirty="0"/>
              <a:t> oraz Bertrama </a:t>
            </a:r>
            <a:r>
              <a:rPr lang="pl-PL" dirty="0" err="1"/>
              <a:t>Raphaela</a:t>
            </a:r>
            <a:r>
              <a:rPr lang="pl-PL" dirty="0"/>
              <a:t>. W ich pracy naukowej został nazwany algorytmem A. Ponieważ jego użycie daje optymalne zachowanie dla danej heurystyki, nazwano go A*. </a:t>
            </a:r>
          </a:p>
        </p:txBody>
      </p:sp>
    </p:spTree>
    <p:extLst>
      <p:ext uri="{BB962C8B-B14F-4D97-AF65-F5344CB8AC3E}">
        <p14:creationId xmlns:p14="http://schemas.microsoft.com/office/powerpoint/2010/main" val="3806690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0B1F6B0-A719-DCA5-75B5-C4CC757DDDB7}"/>
              </a:ext>
            </a:extLst>
          </p:cNvPr>
          <p:cNvSpPr>
            <a:spLocks noGrp="1"/>
          </p:cNvSpPr>
          <p:nvPr>
            <p:ph type="body" sz="quarter" idx="25"/>
          </p:nvPr>
        </p:nvSpPr>
        <p:spPr/>
        <p:txBody>
          <a:bodyPr/>
          <a:lstStyle/>
          <a:p>
            <a:r>
              <a:rPr lang="pl-PL" dirty="0"/>
              <a:t>Działanie algorytmu</a:t>
            </a:r>
          </a:p>
        </p:txBody>
      </p:sp>
      <p:pic>
        <p:nvPicPr>
          <p:cNvPr id="5" name="Obraz 4">
            <a:extLst>
              <a:ext uri="{FF2B5EF4-FFF2-40B4-BE49-F238E27FC236}">
                <a16:creationId xmlns:a16="http://schemas.microsoft.com/office/drawing/2014/main" id="{FE4B2B36-883C-0C80-BC74-7515AE487F41}"/>
              </a:ext>
            </a:extLst>
          </p:cNvPr>
          <p:cNvPicPr>
            <a:picLocks noChangeAspect="1"/>
          </p:cNvPicPr>
          <p:nvPr/>
        </p:nvPicPr>
        <p:blipFill rotWithShape="1">
          <a:blip r:embed="rId2"/>
          <a:srcRect l="20381" t="36162" r="22061" b="28475"/>
          <a:stretch/>
        </p:blipFill>
        <p:spPr>
          <a:xfrm>
            <a:off x="530491" y="1172664"/>
            <a:ext cx="7862847" cy="2596618"/>
          </a:xfrm>
          <a:prstGeom prst="rect">
            <a:avLst/>
          </a:prstGeom>
        </p:spPr>
      </p:pic>
    </p:spTree>
    <p:extLst>
      <p:ext uri="{BB962C8B-B14F-4D97-AF65-F5344CB8AC3E}">
        <p14:creationId xmlns:p14="http://schemas.microsoft.com/office/powerpoint/2010/main" val="1778693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457200" y="853640"/>
            <a:ext cx="3720095" cy="3734806"/>
          </a:xfrm>
        </p:spPr>
        <p:txBody>
          <a:bodyPr>
            <a:normAutofit lnSpcReduction="10000"/>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4648013" y="1330035"/>
            <a:ext cx="3256273" cy="34089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D856BE4-A9FE-EFB6-5F42-38EA81F2855F}"/>
              </a:ext>
            </a:extLst>
          </p:cNvPr>
          <p:cNvSpPr>
            <a:spLocks noGrp="1"/>
          </p:cNvSpPr>
          <p:nvPr>
            <p:ph type="body" sz="quarter" idx="25"/>
          </p:nvPr>
        </p:nvSpPr>
        <p:spPr/>
        <p:txBody>
          <a:bodyPr/>
          <a:lstStyle/>
          <a:p>
            <a:r>
              <a:rPr lang="pl-PL" dirty="0"/>
              <a:t>Przykład działania algorytmu</a:t>
            </a:r>
          </a:p>
        </p:txBody>
      </p:sp>
      <p:sp>
        <p:nvSpPr>
          <p:cNvPr id="3" name="Symbol zastępczy tekstu 2">
            <a:extLst>
              <a:ext uri="{FF2B5EF4-FFF2-40B4-BE49-F238E27FC236}">
                <a16:creationId xmlns:a16="http://schemas.microsoft.com/office/drawing/2014/main" id="{9D7E26D5-CF79-8C43-1574-6F25F581AA61}"/>
              </a:ext>
            </a:extLst>
          </p:cNvPr>
          <p:cNvSpPr>
            <a:spLocks noGrp="1"/>
          </p:cNvSpPr>
          <p:nvPr>
            <p:ph type="body" sz="quarter" idx="27"/>
          </p:nvPr>
        </p:nvSpPr>
        <p:spPr>
          <a:xfrm>
            <a:off x="457200" y="853640"/>
            <a:ext cx="3626189" cy="3913622"/>
          </a:xfrm>
        </p:spPr>
        <p:txBody>
          <a:bodyPr/>
          <a:lstStyle/>
          <a:p>
            <a:pPr marL="0" indent="0">
              <a:buNone/>
            </a:pPr>
            <a:r>
              <a:rPr lang="pl-PL" dirty="0"/>
              <a:t>Oto przykład działania algorytmu A* dla grafu, którego wierzchołkami są miasta, wagami krawędzi odległości drogowe, a heurystyka h ( x ) jest odległością w linii prostej. Przykład pokazuje prostą sytuację, w której A* wykona nawrót ze względu na niesłuszne przewidywania heurystyki. </a:t>
            </a:r>
          </a:p>
        </p:txBody>
      </p:sp>
      <p:pic>
        <p:nvPicPr>
          <p:cNvPr id="5" name="Obraz 4" descr="Obraz zawierający diagram, linia, zrzut ekranu, krąg&#10;&#10;Opis wygenerowany automatycznie">
            <a:extLst>
              <a:ext uri="{FF2B5EF4-FFF2-40B4-BE49-F238E27FC236}">
                <a16:creationId xmlns:a16="http://schemas.microsoft.com/office/drawing/2014/main" id="{0092984C-3D95-E3B2-1982-430447D77DD3}"/>
              </a:ext>
            </a:extLst>
          </p:cNvPr>
          <p:cNvPicPr>
            <a:picLocks noChangeAspect="1"/>
          </p:cNvPicPr>
          <p:nvPr/>
        </p:nvPicPr>
        <p:blipFill>
          <a:blip r:embed="rId2"/>
          <a:stretch>
            <a:fillRect/>
          </a:stretch>
        </p:blipFill>
        <p:spPr>
          <a:xfrm>
            <a:off x="4335257" y="1342625"/>
            <a:ext cx="3810000" cy="2695575"/>
          </a:xfrm>
          <a:prstGeom prst="rect">
            <a:avLst/>
          </a:prstGeom>
        </p:spPr>
      </p:pic>
    </p:spTree>
    <p:extLst>
      <p:ext uri="{BB962C8B-B14F-4D97-AF65-F5344CB8AC3E}">
        <p14:creationId xmlns:p14="http://schemas.microsoft.com/office/powerpoint/2010/main" val="35705455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CB145B3-E17B-11D4-123A-7D3859F8EC7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2942B63-ED27-876B-A549-2F9E7F84E73F}"/>
              </a:ext>
            </a:extLst>
          </p:cNvPr>
          <p:cNvSpPr>
            <a:spLocks noGrp="1"/>
          </p:cNvSpPr>
          <p:nvPr>
            <p:ph type="body" sz="quarter" idx="27"/>
          </p:nvPr>
        </p:nvSpPr>
        <p:spPr>
          <a:xfrm>
            <a:off x="159327" y="853640"/>
            <a:ext cx="8984673" cy="3913622"/>
          </a:xfrm>
        </p:spPr>
        <p:txBody>
          <a:bodyPr/>
          <a:lstStyle/>
          <a:p>
            <a:pPr marL="0" indent="0">
              <a:buNone/>
            </a:pPr>
            <a:r>
              <a:rPr lang="pl-PL" dirty="0"/>
              <a:t>Zakładając, że używana w algorytmie heurystyka jest dopuszczalna, możemy stwierdzić, iż A* jest dopuszczalny (ang. </a:t>
            </a:r>
            <a:r>
              <a:rPr lang="pl-PL" dirty="0" err="1"/>
              <a:t>admissible</a:t>
            </a:r>
            <a:r>
              <a:rPr lang="pl-PL" dirty="0"/>
              <a:t>). Oznacza to, że zawsze poda nam prawidłowe rozwiązanie, jeżeli takowe istnieje. Co więcej, algorytm ten podczas działania przeszukuje mniej węzłów niż jakikolwiek inny dopuszczalny algorytm przeszukiwania z taką samą heurystyką. Dzieje się tak, ponieważ A* tworzy „optymistyczne” oszacowanie kosztu ścieżki przez każdy węzeł, który bierze pod uwagę – optymistyczny w tym sensie, że prawdziwy koszt ścieżki przez dany węzeł do węzła końcowego będzie co najmniej tak duży jak oszacowanie.</a:t>
            </a:r>
          </a:p>
          <a:p>
            <a:pPr marL="0" indent="0">
              <a:buNone/>
            </a:pPr>
            <a:endParaRPr lang="pl-PL" dirty="0"/>
          </a:p>
          <a:p>
            <a:pPr marL="0" indent="0">
              <a:buNone/>
            </a:pPr>
            <a:r>
              <a:rPr lang="pl-PL" dirty="0"/>
              <a:t>Kiedy A* kończy przeszukiwanie, ma (z definicji) znalezioną ścieżkę, której koszt jest mniejszy niż szacowany koszt jakiejkolwiek innej ścieżki (innej, czyli przechodzącej co najmniej przez jeden węzeł niewchodzący w skład znalezionej ścieżki). Ponieważ oszacowania są optymistyczne, algorytm A* może bezpiecznie zignorować te inne ścieżki. Innymi słowy, A* nigdy nie „przeoczy” ścieżki o niższym koszcie i dlatego jest dopuszczalny. </a:t>
            </a:r>
          </a:p>
        </p:txBody>
      </p:sp>
    </p:spTree>
    <p:extLst>
      <p:ext uri="{BB962C8B-B14F-4D97-AF65-F5344CB8AC3E}">
        <p14:creationId xmlns:p14="http://schemas.microsoft.com/office/powerpoint/2010/main" val="13070336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D6869F-FD0F-2A3E-D0B1-A594103F7C5E}"/>
              </a:ext>
            </a:extLst>
          </p:cNvPr>
          <p:cNvSpPr>
            <a:spLocks noGrp="1"/>
          </p:cNvSpPr>
          <p:nvPr>
            <p:ph type="body" sz="quarter" idx="25"/>
          </p:nvPr>
        </p:nvSpPr>
        <p:spPr/>
        <p:txBody>
          <a:bodyPr/>
          <a:lstStyle/>
          <a:p>
            <a:r>
              <a:rPr lang="pl-PL" dirty="0"/>
              <a:t>ALGORYTMY</a:t>
            </a:r>
          </a:p>
        </p:txBody>
      </p:sp>
      <p:sp>
        <p:nvSpPr>
          <p:cNvPr id="3" name="Symbol zastępczy tekstu 2">
            <a:extLst>
              <a:ext uri="{FF2B5EF4-FFF2-40B4-BE49-F238E27FC236}">
                <a16:creationId xmlns:a16="http://schemas.microsoft.com/office/drawing/2014/main" id="{CF187A09-9B5E-E5C7-A3E3-2A8BC26E4245}"/>
              </a:ext>
            </a:extLst>
          </p:cNvPr>
          <p:cNvSpPr>
            <a:spLocks noGrp="1"/>
          </p:cNvSpPr>
          <p:nvPr>
            <p:ph type="body" sz="quarter" idx="27"/>
          </p:nvPr>
        </p:nvSpPr>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ReBeL</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Efficient</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Non-</a:t>
            </a: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Convex</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Reformulations</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Memory-Efficient First-Order Semidefinite Programming,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Advantage Weighted Actor-Critic (AWAC),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RigL</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Algorithm</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Behaviour-Regularised</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Model-</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ENsemble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(BREMEN)</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6255110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BA633A6-3428-5476-0511-6A76882EDA34}"/>
              </a:ext>
            </a:extLst>
          </p:cNvPr>
          <p:cNvSpPr>
            <a:spLocks noGrp="1"/>
          </p:cNvSpPr>
          <p:nvPr>
            <p:ph type="body" sz="quarter" idx="25"/>
          </p:nvPr>
        </p:nvSpPr>
        <p:spPr/>
        <p:txBody>
          <a:bodyPr/>
          <a:lstStyle/>
          <a:p>
            <a:r>
              <a:rPr lang="en-US" dirty="0" err="1"/>
              <a:t>ReBeL</a:t>
            </a:r>
            <a:r>
              <a:rPr lang="en-US" dirty="0"/>
              <a:t> (Recurrent Dueling Bandit Learning) </a:t>
            </a:r>
            <a:endParaRPr lang="pl-PL" dirty="0"/>
          </a:p>
        </p:txBody>
      </p:sp>
      <p:sp>
        <p:nvSpPr>
          <p:cNvPr id="3" name="Symbol zastępczy tekstu 2">
            <a:extLst>
              <a:ext uri="{FF2B5EF4-FFF2-40B4-BE49-F238E27FC236}">
                <a16:creationId xmlns:a16="http://schemas.microsoft.com/office/drawing/2014/main" id="{48D153F5-96D6-67AC-61C0-105A7DBF50BD}"/>
              </a:ext>
            </a:extLst>
          </p:cNvPr>
          <p:cNvSpPr>
            <a:spLocks noGrp="1"/>
          </p:cNvSpPr>
          <p:nvPr>
            <p:ph type="body" sz="quarter" idx="27"/>
          </p:nvPr>
        </p:nvSpPr>
        <p:spPr/>
        <p:txBody>
          <a:bodyPr/>
          <a:lstStyle/>
          <a:p>
            <a:pPr marL="0" indent="0">
              <a:buNone/>
            </a:pPr>
            <a:r>
              <a:rPr lang="pl-PL" dirty="0" err="1"/>
              <a:t>ReBeL</a:t>
            </a:r>
            <a:r>
              <a:rPr lang="pl-PL" dirty="0"/>
              <a:t> (</a:t>
            </a:r>
            <a:r>
              <a:rPr lang="pl-PL" dirty="0" err="1"/>
              <a:t>Recurrent</a:t>
            </a:r>
            <a:r>
              <a:rPr lang="pl-PL" dirty="0"/>
              <a:t> </a:t>
            </a:r>
            <a:r>
              <a:rPr lang="pl-PL" dirty="0" err="1"/>
              <a:t>Dueling</a:t>
            </a:r>
            <a:r>
              <a:rPr lang="pl-PL" dirty="0"/>
              <a:t> </a:t>
            </a:r>
            <a:r>
              <a:rPr lang="pl-PL" dirty="0" err="1"/>
              <a:t>Bandit</a:t>
            </a:r>
            <a:r>
              <a:rPr lang="pl-PL" dirty="0"/>
              <a:t> Learning) to zaawansowany algorytm sztucznej inteligencji opracowany przez Facebook AI, który łączy uczenie przez wzmacnianie oraz teorię gier do obsługi gier z niedoskonałymi informacjami. Rozszerza podejście </a:t>
            </a:r>
            <a:r>
              <a:rPr lang="pl-PL" dirty="0" err="1"/>
              <a:t>AlphaZero</a:t>
            </a:r>
            <a:r>
              <a:rPr lang="pl-PL" dirty="0"/>
              <a:t>, wprowadzając mechanizm rekursywnego rozumowania. Napisanie pełnego algorytmu </a:t>
            </a:r>
            <a:r>
              <a:rPr lang="pl-PL" dirty="0" err="1"/>
              <a:t>ReBeL</a:t>
            </a:r>
            <a:r>
              <a:rPr lang="pl-PL" dirty="0"/>
              <a:t> jest skomplikowane i wymaga solidnego zrozumienia uczenia przez wzmacnianie, teorii gier oraz sieci neuronowych.</a:t>
            </a:r>
          </a:p>
          <a:p>
            <a:pPr marL="0" indent="0">
              <a:buNone/>
            </a:pPr>
            <a:endParaRPr lang="pl-PL" dirty="0"/>
          </a:p>
          <a:p>
            <a:pPr marL="0" indent="0">
              <a:buNone/>
            </a:pPr>
            <a:r>
              <a:rPr lang="pl-PL" dirty="0"/>
              <a:t>Poniżej znajduje się uproszczony zarys, jak można rozpocząć implementację podstawowej wersji algorytmu </a:t>
            </a:r>
            <a:r>
              <a:rPr lang="pl-PL" dirty="0" err="1"/>
              <a:t>ReBeL</a:t>
            </a:r>
            <a:r>
              <a:rPr lang="pl-PL" dirty="0"/>
              <a:t> w języku </a:t>
            </a:r>
            <a:r>
              <a:rPr lang="pl-PL" dirty="0" err="1"/>
              <a:t>Python</a:t>
            </a:r>
            <a:r>
              <a:rPr lang="pl-PL" dirty="0"/>
              <a:t>. Ten przykład zakłada znajomość kluczowych pojęć i skupia się na strukturze podejścia. Nie jest to pełna implementacja, ale powinna służyć jako wskazówka.</a:t>
            </a:r>
          </a:p>
        </p:txBody>
      </p:sp>
    </p:spTree>
    <p:extLst>
      <p:ext uri="{BB962C8B-B14F-4D97-AF65-F5344CB8AC3E}">
        <p14:creationId xmlns:p14="http://schemas.microsoft.com/office/powerpoint/2010/main" val="29289774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B31653-EC27-F913-9C4E-AFAA1EAAEE77}"/>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B5F7B63-3FF6-43B0-1A1A-A81FDADA95B0}"/>
              </a:ext>
            </a:extLst>
          </p:cNvPr>
          <p:cNvSpPr>
            <a:spLocks noGrp="1"/>
          </p:cNvSpPr>
          <p:nvPr>
            <p:ph type="body" sz="quarter" idx="27"/>
          </p:nvPr>
        </p:nvSpPr>
        <p:spPr/>
        <p:txBody>
          <a:bodyPr/>
          <a:lstStyle/>
          <a:p>
            <a:pPr marL="0" indent="0">
              <a:buNone/>
            </a:pPr>
            <a:r>
              <a:rPr lang="pl-PL" dirty="0"/>
              <a:t>Wymagania</a:t>
            </a:r>
          </a:p>
          <a:p>
            <a:r>
              <a:rPr lang="pl-PL" dirty="0" err="1"/>
              <a:t>Python</a:t>
            </a:r>
            <a:r>
              <a:rPr lang="pl-PL" dirty="0"/>
              <a:t> 3.x</a:t>
            </a:r>
          </a:p>
          <a:p>
            <a:r>
              <a:rPr lang="pl-PL" dirty="0" err="1"/>
              <a:t>PyTorch</a:t>
            </a:r>
            <a:r>
              <a:rPr lang="pl-PL" dirty="0"/>
              <a:t> lub </a:t>
            </a:r>
            <a:r>
              <a:rPr lang="pl-PL" dirty="0" err="1"/>
              <a:t>TensorFlow</a:t>
            </a:r>
            <a:r>
              <a:rPr lang="pl-PL" dirty="0"/>
              <a:t> do implementacji sieci neuronowych</a:t>
            </a:r>
          </a:p>
          <a:p>
            <a:r>
              <a:rPr lang="pl-PL" dirty="0"/>
              <a:t>Biblioteki do środowisk gier (np. </a:t>
            </a:r>
            <a:r>
              <a:rPr lang="pl-PL" dirty="0" err="1"/>
              <a:t>OpenAI</a:t>
            </a:r>
            <a:r>
              <a:rPr lang="pl-PL" dirty="0"/>
              <a:t> </a:t>
            </a:r>
            <a:r>
              <a:rPr lang="pl-PL" dirty="0" err="1"/>
              <a:t>Gym</a:t>
            </a:r>
            <a:r>
              <a:rPr lang="pl-PL" dirty="0"/>
              <a:t> do środowisk uczenia przez wzmacnianie)</a:t>
            </a:r>
          </a:p>
          <a:p>
            <a:pPr marL="0" indent="0">
              <a:buNone/>
            </a:pPr>
            <a:r>
              <a:rPr lang="pl-PL" dirty="0"/>
              <a:t>Podstawowa struktura</a:t>
            </a:r>
          </a:p>
          <a:p>
            <a:r>
              <a:rPr lang="pl-PL" dirty="0"/>
              <a:t>Definicja gry: Zdefiniuj środowisko gry z jej zasadami i stanami.</a:t>
            </a:r>
          </a:p>
          <a:p>
            <a:r>
              <a:rPr lang="pl-PL" dirty="0"/>
              <a:t>Sieci neuronowe: Skonfiguruj sieci neuronowe do przewidywania polityk i funkcji wartości.</a:t>
            </a:r>
          </a:p>
          <a:p>
            <a:r>
              <a:rPr lang="pl-PL" dirty="0"/>
              <a:t>Pętla treningowa: Zaimplementuj pętlę treningową, w której algorytm uczy się na podstawie symulacji gier.</a:t>
            </a:r>
          </a:p>
        </p:txBody>
      </p:sp>
    </p:spTree>
    <p:extLst>
      <p:ext uri="{BB962C8B-B14F-4D97-AF65-F5344CB8AC3E}">
        <p14:creationId xmlns:p14="http://schemas.microsoft.com/office/powerpoint/2010/main" val="26189027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F00C04B-CC64-6344-B143-937DE74E4AC9}"/>
              </a:ext>
            </a:extLst>
          </p:cNvPr>
          <p:cNvSpPr>
            <a:spLocks noGrp="1"/>
          </p:cNvSpPr>
          <p:nvPr>
            <p:ph type="body" sz="quarter" idx="25"/>
          </p:nvPr>
        </p:nvSpPr>
        <p:spPr/>
        <p:txBody>
          <a:bodyPr/>
          <a:lstStyle/>
          <a:p>
            <a:endParaRPr lang="pl-PL"/>
          </a:p>
        </p:txBody>
      </p:sp>
      <mc:AlternateContent xmlns:mc="http://schemas.openxmlformats.org/markup-compatibility/2006" xmlns:p14="http://schemas.microsoft.com/office/powerpoint/2010/main">
        <mc:Choice Requires="p14">
          <p:contentPart p14:bwMode="auto" r:id="rId2">
            <p14:nvContentPartPr>
              <p14:cNvPr id="4" name="Pismo odręczne 3">
                <a:extLst>
                  <a:ext uri="{FF2B5EF4-FFF2-40B4-BE49-F238E27FC236}">
                    <a16:creationId xmlns:a16="http://schemas.microsoft.com/office/drawing/2014/main" id="{8F4FBF40-5256-A502-4A2A-44ED03AC50DB}"/>
                  </a:ext>
                </a:extLst>
              </p14:cNvPr>
              <p14:cNvContentPartPr/>
              <p14:nvPr/>
            </p14:nvContentPartPr>
            <p14:xfrm>
              <a:off x="1557360" y="795240"/>
              <a:ext cx="7548840" cy="3196080"/>
            </p14:xfrm>
          </p:contentPart>
        </mc:Choice>
        <mc:Fallback xmlns="">
          <p:pic>
            <p:nvPicPr>
              <p:cNvPr id="4" name="Pismo odręczne 3">
                <a:extLst>
                  <a:ext uri="{FF2B5EF4-FFF2-40B4-BE49-F238E27FC236}">
                    <a16:creationId xmlns:a16="http://schemas.microsoft.com/office/drawing/2014/main" id="{8F4FBF40-5256-A502-4A2A-44ED03AC50DB}"/>
                  </a:ext>
                </a:extLst>
              </p:cNvPr>
              <p:cNvPicPr/>
              <p:nvPr/>
            </p:nvPicPr>
            <p:blipFill>
              <a:blip r:embed="rId3"/>
              <a:stretch>
                <a:fillRect/>
              </a:stretch>
            </p:blipFill>
            <p:spPr>
              <a:xfrm>
                <a:off x="1548000" y="785880"/>
                <a:ext cx="7567560" cy="3214800"/>
              </a:xfrm>
              <a:prstGeom prst="rect">
                <a:avLst/>
              </a:prstGeom>
            </p:spPr>
          </p:pic>
        </mc:Fallback>
      </mc:AlternateContent>
    </p:spTree>
    <p:extLst>
      <p:ext uri="{BB962C8B-B14F-4D97-AF65-F5344CB8AC3E}">
        <p14:creationId xmlns:p14="http://schemas.microsoft.com/office/powerpoint/2010/main" val="13775708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Pismo odręczne 3">
                <a:extLst>
                  <a:ext uri="{FF2B5EF4-FFF2-40B4-BE49-F238E27FC236}">
                    <a16:creationId xmlns:a16="http://schemas.microsoft.com/office/drawing/2014/main" id="{65527BC2-5995-1715-EC85-2E9D87AA943B}"/>
                  </a:ext>
                </a:extLst>
              </p14:cNvPr>
              <p14:cNvContentPartPr/>
              <p14:nvPr/>
            </p14:nvContentPartPr>
            <p14:xfrm>
              <a:off x="1414440" y="933480"/>
              <a:ext cx="7672680" cy="4086720"/>
            </p14:xfrm>
          </p:contentPart>
        </mc:Choice>
        <mc:Fallback xmlns="">
          <p:pic>
            <p:nvPicPr>
              <p:cNvPr id="4" name="Pismo odręczne 3">
                <a:extLst>
                  <a:ext uri="{FF2B5EF4-FFF2-40B4-BE49-F238E27FC236}">
                    <a16:creationId xmlns:a16="http://schemas.microsoft.com/office/drawing/2014/main" id="{65527BC2-5995-1715-EC85-2E9D87AA943B}"/>
                  </a:ext>
                </a:extLst>
              </p:cNvPr>
              <p:cNvPicPr/>
              <p:nvPr/>
            </p:nvPicPr>
            <p:blipFill>
              <a:blip r:embed="rId3"/>
              <a:stretch>
                <a:fillRect/>
              </a:stretch>
            </p:blipFill>
            <p:spPr>
              <a:xfrm>
                <a:off x="1405080" y="924120"/>
                <a:ext cx="7691400" cy="4105440"/>
              </a:xfrm>
              <a:prstGeom prst="rect">
                <a:avLst/>
              </a:prstGeom>
            </p:spPr>
          </p:pic>
        </mc:Fallback>
      </mc:AlternateContent>
    </p:spTree>
    <p:extLst>
      <p:ext uri="{BB962C8B-B14F-4D97-AF65-F5344CB8AC3E}">
        <p14:creationId xmlns:p14="http://schemas.microsoft.com/office/powerpoint/2010/main" val="6256886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1ED55F7-3AD4-B537-822A-2184B0DEE5C1}"/>
              </a:ext>
            </a:extLst>
          </p:cNvPr>
          <p:cNvSpPr>
            <a:spLocks noGrp="1"/>
          </p:cNvSpPr>
          <p:nvPr>
            <p:ph type="body" sz="quarter" idx="25"/>
          </p:nvPr>
        </p:nvSpPr>
        <p:spPr/>
        <p:txBody>
          <a:bodyPr/>
          <a:lstStyle/>
          <a:p>
            <a:endParaRPr lang="pl-PL"/>
          </a:p>
        </p:txBody>
      </p:sp>
      <mc:AlternateContent xmlns:mc="http://schemas.openxmlformats.org/markup-compatibility/2006">
        <mc:Choice xmlns:p14="http://schemas.microsoft.com/office/powerpoint/2010/main" Requires="p14">
          <p:contentPart p14:bwMode="auto" r:id="rId2">
            <p14:nvContentPartPr>
              <p14:cNvPr id="4" name="Pismo odręczne 3">
                <a:extLst>
                  <a:ext uri="{FF2B5EF4-FFF2-40B4-BE49-F238E27FC236}">
                    <a16:creationId xmlns:a16="http://schemas.microsoft.com/office/drawing/2014/main" id="{62E9BAF1-B11D-6640-3184-CAA5DB1710C8}"/>
                  </a:ext>
                </a:extLst>
              </p14:cNvPr>
              <p14:cNvContentPartPr/>
              <p14:nvPr/>
            </p14:nvContentPartPr>
            <p14:xfrm>
              <a:off x="1557360" y="1285920"/>
              <a:ext cx="5629680" cy="2281680"/>
            </p14:xfrm>
          </p:contentPart>
        </mc:Choice>
        <mc:Fallback>
          <p:pic>
            <p:nvPicPr>
              <p:cNvPr id="4" name="Pismo odręczne 3">
                <a:extLst>
                  <a:ext uri="{FF2B5EF4-FFF2-40B4-BE49-F238E27FC236}">
                    <a16:creationId xmlns:a16="http://schemas.microsoft.com/office/drawing/2014/main" id="{62E9BAF1-B11D-6640-3184-CAA5DB1710C8}"/>
                  </a:ext>
                </a:extLst>
              </p:cNvPr>
              <p:cNvPicPr/>
              <p:nvPr/>
            </p:nvPicPr>
            <p:blipFill>
              <a:blip r:embed="rId3"/>
              <a:stretch>
                <a:fillRect/>
              </a:stretch>
            </p:blipFill>
            <p:spPr>
              <a:xfrm>
                <a:off x="1548000" y="1276560"/>
                <a:ext cx="5648400" cy="2300400"/>
              </a:xfrm>
              <a:prstGeom prst="rect">
                <a:avLst/>
              </a:prstGeom>
            </p:spPr>
          </p:pic>
        </mc:Fallback>
      </mc:AlternateContent>
    </p:spTree>
    <p:extLst>
      <p:ext uri="{BB962C8B-B14F-4D97-AF65-F5344CB8AC3E}">
        <p14:creationId xmlns:p14="http://schemas.microsoft.com/office/powerpoint/2010/main" val="15228774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B8C76A3-A505-6E26-3815-439EB58F4996}"/>
              </a:ext>
            </a:extLst>
          </p:cNvPr>
          <p:cNvSpPr>
            <a:spLocks noGrp="1"/>
          </p:cNvSpPr>
          <p:nvPr>
            <p:ph type="body" sz="quarter" idx="25"/>
          </p:nvPr>
        </p:nvSpPr>
        <p:spPr/>
        <p:txBody>
          <a:bodyPr/>
          <a:lstStyle/>
          <a:p>
            <a:endParaRPr lang="pl-PL"/>
          </a:p>
        </p:txBody>
      </p:sp>
      <p:pic>
        <p:nvPicPr>
          <p:cNvPr id="4" name="Obraz 3">
            <a:extLst>
              <a:ext uri="{FF2B5EF4-FFF2-40B4-BE49-F238E27FC236}">
                <a16:creationId xmlns:a16="http://schemas.microsoft.com/office/drawing/2014/main" id="{C6F6D5ED-FE66-702F-95B3-8C486B5FD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781" y="1389459"/>
            <a:ext cx="4650581" cy="2364581"/>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Pismo odręczne 4">
                <a:extLst>
                  <a:ext uri="{FF2B5EF4-FFF2-40B4-BE49-F238E27FC236}">
                    <a16:creationId xmlns:a16="http://schemas.microsoft.com/office/drawing/2014/main" id="{77F93E0A-E954-2F50-76F1-9B3A912ECA33}"/>
                  </a:ext>
                </a:extLst>
              </p14:cNvPr>
              <p14:cNvContentPartPr/>
              <p14:nvPr/>
            </p14:nvContentPartPr>
            <p14:xfrm>
              <a:off x="828720" y="876240"/>
              <a:ext cx="5439240" cy="4096080"/>
            </p14:xfrm>
          </p:contentPart>
        </mc:Choice>
        <mc:Fallback>
          <p:pic>
            <p:nvPicPr>
              <p:cNvPr id="5" name="Pismo odręczne 4">
                <a:extLst>
                  <a:ext uri="{FF2B5EF4-FFF2-40B4-BE49-F238E27FC236}">
                    <a16:creationId xmlns:a16="http://schemas.microsoft.com/office/drawing/2014/main" id="{77F93E0A-E954-2F50-76F1-9B3A912ECA33}"/>
                  </a:ext>
                </a:extLst>
              </p:cNvPr>
              <p:cNvPicPr/>
              <p:nvPr/>
            </p:nvPicPr>
            <p:blipFill>
              <a:blip r:embed="rId4"/>
              <a:stretch>
                <a:fillRect/>
              </a:stretch>
            </p:blipFill>
            <p:spPr>
              <a:xfrm>
                <a:off x="819360" y="866880"/>
                <a:ext cx="5457960" cy="4114800"/>
              </a:xfrm>
              <a:prstGeom prst="rect">
                <a:avLst/>
              </a:prstGeom>
            </p:spPr>
          </p:pic>
        </mc:Fallback>
      </mc:AlternateContent>
    </p:spTree>
    <p:extLst>
      <p:ext uri="{BB962C8B-B14F-4D97-AF65-F5344CB8AC3E}">
        <p14:creationId xmlns:p14="http://schemas.microsoft.com/office/powerpoint/2010/main" val="2719693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526274" y="987874"/>
            <a:ext cx="4572000" cy="3970318"/>
          </a:xfrm>
          <a:prstGeom prst="rect">
            <a:avLst/>
          </a:prstGeom>
        </p:spPr>
        <p:txBody>
          <a:bodyPr>
            <a:spAutoFit/>
          </a:bodyPr>
          <a:lstStyle/>
          <a:p>
            <a:r>
              <a:rPr lang="pl-PL" b="1" dirty="0"/>
              <a:t>Grupowanie (</a:t>
            </a:r>
            <a:r>
              <a:rPr lang="pl-PL" b="1" dirty="0" err="1"/>
              <a:t>clustering</a:t>
            </a:r>
            <a:r>
              <a:rPr lang="pl-PL" b="1" dirty="0"/>
              <a:t>)</a:t>
            </a:r>
          </a:p>
          <a:p>
            <a:endParaRPr lang="pl-PL" dirty="0"/>
          </a:p>
          <a:p>
            <a:r>
              <a:rPr lang="pl-PL"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4901738" y="1656310"/>
            <a:ext cx="3785062" cy="2838796"/>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400050"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400050"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p:txBody>
          <a:bodyPr/>
          <a:lstStyle/>
          <a:p>
            <a:r>
              <a:rPr lang="pl-PL" b="1" dirty="0"/>
              <a:t>Wybór modelu (model </a:t>
            </a:r>
            <a:r>
              <a:rPr lang="pl-PL" b="1" dirty="0" err="1"/>
              <a:t>selection</a:t>
            </a:r>
            <a:r>
              <a:rPr lang="pl-PL" b="1" dirty="0"/>
              <a:t>)</a:t>
            </a:r>
            <a:endParaRPr lang="pl-PL" dirty="0"/>
          </a:p>
          <a:p>
            <a:pPr marL="400050"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608341" y="1031535"/>
            <a:ext cx="7530576" cy="3293209"/>
          </a:xfrm>
          <a:prstGeom prst="rect">
            <a:avLst/>
          </a:prstGeom>
        </p:spPr>
        <p:txBody>
          <a:bodyPr wrap="square">
            <a:spAutoFit/>
          </a:bodyPr>
          <a:lstStyle/>
          <a:p>
            <a:pPr>
              <a:buFont typeface="Arial" panose="020B0604020202020204" pitchFamily="34" charset="0"/>
              <a:buChar char="•"/>
            </a:pPr>
            <a:r>
              <a:rPr lang="pl-PL" sz="1600" dirty="0"/>
              <a:t>rozpoznawanie wzorców (</a:t>
            </a:r>
            <a:r>
              <a:rPr lang="pl-PL" sz="1600" dirty="0" err="1"/>
              <a:t>pattern</a:t>
            </a:r>
            <a:r>
              <a:rPr lang="pl-PL" sz="1600" dirty="0"/>
              <a:t> </a:t>
            </a:r>
            <a:r>
              <a:rPr lang="pl-PL" sz="1600" dirty="0" err="1"/>
              <a:t>recognition</a:t>
            </a:r>
            <a:r>
              <a:rPr lang="pl-PL" sz="1600" dirty="0"/>
              <a:t>)</a:t>
            </a:r>
          </a:p>
          <a:p>
            <a:pPr>
              <a:buFont typeface="Arial" panose="020B0604020202020204" pitchFamily="34" charset="0"/>
              <a:buChar char="•"/>
            </a:pPr>
            <a:r>
              <a:rPr lang="pl-PL" sz="1600" dirty="0"/>
              <a:t>automatyczna klasyfikacja dokumentów/tekstów (np. według kategorii)</a:t>
            </a:r>
          </a:p>
          <a:p>
            <a:pPr>
              <a:buFont typeface="Arial" panose="020B0604020202020204" pitchFamily="34" charset="0"/>
              <a:buChar char="•"/>
            </a:pPr>
            <a:r>
              <a:rPr lang="pl-PL" sz="1600" dirty="0"/>
              <a:t>rozpoznawanie mowy lub tekstu pisanego (speech and </a:t>
            </a:r>
            <a:r>
              <a:rPr lang="pl-PL" sz="1600" dirty="0" err="1"/>
              <a:t>handwriting</a:t>
            </a:r>
            <a:r>
              <a:rPr lang="pl-PL" sz="1600" dirty="0"/>
              <a:t> </a:t>
            </a:r>
            <a:r>
              <a:rPr lang="pl-PL" sz="1600" dirty="0" err="1"/>
              <a:t>recognition</a:t>
            </a:r>
            <a:r>
              <a:rPr lang="pl-PL" sz="1600" dirty="0"/>
              <a:t>)</a:t>
            </a:r>
          </a:p>
          <a:p>
            <a:pPr>
              <a:buFont typeface="Arial" panose="020B0604020202020204" pitchFamily="34" charset="0"/>
              <a:buChar char="•"/>
            </a:pPr>
            <a:r>
              <a:rPr lang="pl-PL" sz="1600" dirty="0"/>
              <a:t>rozpoznawanie twarzy (face </a:t>
            </a:r>
            <a:r>
              <a:rPr lang="pl-PL" sz="1600" dirty="0" err="1"/>
              <a:t>recognition</a:t>
            </a:r>
            <a:r>
              <a:rPr lang="pl-PL" sz="1600" dirty="0"/>
              <a:t>)</a:t>
            </a:r>
          </a:p>
          <a:p>
            <a:pPr>
              <a:buFont typeface="Arial" panose="020B0604020202020204" pitchFamily="34" charset="0"/>
              <a:buChar char="•"/>
            </a:pPr>
            <a:r>
              <a:rPr lang="pl-PL" sz="1600" dirty="0"/>
              <a:t>rozpoznawanie elementów na zdjęciu (</a:t>
            </a:r>
            <a:r>
              <a:rPr lang="pl-PL" sz="1600" dirty="0" err="1"/>
              <a:t>object</a:t>
            </a:r>
            <a:r>
              <a:rPr lang="pl-PL" sz="1600" dirty="0"/>
              <a:t> </a:t>
            </a:r>
            <a:r>
              <a:rPr lang="pl-PL" sz="1600" dirty="0" err="1"/>
              <a:t>recognition</a:t>
            </a:r>
            <a:r>
              <a:rPr lang="pl-PL" sz="1600" dirty="0"/>
              <a:t>)</a:t>
            </a:r>
          </a:p>
          <a:p>
            <a:pPr>
              <a:buFont typeface="Arial" panose="020B0604020202020204" pitchFamily="34" charset="0"/>
              <a:buChar char="•"/>
            </a:pPr>
            <a:r>
              <a:rPr lang="pl-PL" sz="1600" dirty="0"/>
              <a:t>przewidywanie trendów finansowych lub ekonomicznych (np. cen mieszkań)</a:t>
            </a:r>
          </a:p>
          <a:p>
            <a:pPr>
              <a:buFont typeface="Arial" panose="020B0604020202020204" pitchFamily="34" charset="0"/>
              <a:buChar char="•"/>
            </a:pPr>
            <a:r>
              <a:rPr lang="pl-PL" sz="1600" dirty="0"/>
              <a:t>kierowanie pojazdami (samochody autonomiczne)</a:t>
            </a:r>
          </a:p>
          <a:p>
            <a:pPr>
              <a:buFont typeface="Arial" panose="020B0604020202020204" pitchFamily="34" charset="0"/>
              <a:buChar char="•"/>
            </a:pPr>
            <a:r>
              <a:rPr lang="pl-PL" sz="1600" dirty="0"/>
              <a:t>nawigacja w nieznanym terenie</a:t>
            </a:r>
          </a:p>
          <a:p>
            <a:pPr>
              <a:buFont typeface="Arial" panose="020B0604020202020204" pitchFamily="34" charset="0"/>
              <a:buChar char="•"/>
            </a:pPr>
            <a:r>
              <a:rPr lang="pl-PL" sz="1600" dirty="0"/>
              <a:t>systemy rekomendacji (np. </a:t>
            </a:r>
            <a:r>
              <a:rPr lang="pl-PL" sz="1600" dirty="0" err="1"/>
              <a:t>Spotify</a:t>
            </a:r>
            <a:r>
              <a:rPr lang="pl-PL" sz="1600" dirty="0"/>
              <a:t> lub </a:t>
            </a:r>
            <a:r>
              <a:rPr lang="pl-PL" sz="1600" dirty="0" err="1"/>
              <a:t>Filmweb</a:t>
            </a:r>
            <a:r>
              <a:rPr lang="pl-PL" sz="1600" dirty="0"/>
              <a:t>)</a:t>
            </a:r>
          </a:p>
          <a:p>
            <a:pPr>
              <a:buFont typeface="Arial" panose="020B0604020202020204" pitchFamily="34" charset="0"/>
              <a:buChar char="•"/>
            </a:pPr>
            <a:r>
              <a:rPr lang="pl-PL" sz="1600" dirty="0"/>
              <a:t>zabezpieczanie przed oszustwami w transakcjach </a:t>
            </a:r>
            <a:r>
              <a:rPr lang="pl-PL" sz="1600" dirty="0" err="1"/>
              <a:t>finasowych</a:t>
            </a:r>
            <a:r>
              <a:rPr lang="pl-PL" sz="1600" dirty="0"/>
              <a:t> (fraud </a:t>
            </a:r>
            <a:r>
              <a:rPr lang="pl-PL" sz="1600" dirty="0" err="1"/>
              <a:t>detecion</a:t>
            </a:r>
            <a:r>
              <a:rPr lang="pl-PL" sz="1600" dirty="0"/>
              <a:t>)</a:t>
            </a:r>
          </a:p>
          <a:p>
            <a:pPr>
              <a:buFont typeface="Arial" panose="020B0604020202020204" pitchFamily="34" charset="0"/>
              <a:buChar char="•"/>
            </a:pPr>
            <a:r>
              <a:rPr lang="pl-PL" sz="1600" dirty="0"/>
              <a:t>rozpoznawanie chorób na podstawie objawów</a:t>
            </a:r>
          </a:p>
          <a:p>
            <a:pPr>
              <a:buFont typeface="Arial" panose="020B0604020202020204" pitchFamily="34" charset="0"/>
              <a:buChar char="•"/>
            </a:pPr>
            <a:r>
              <a:rPr lang="pl-PL" sz="1600" dirty="0"/>
              <a:t>marketing (dopasowywanie reklam)</a:t>
            </a:r>
          </a:p>
          <a:p>
            <a:pPr>
              <a:buFont typeface="Arial" panose="020B0604020202020204" pitchFamily="34" charset="0"/>
              <a:buChar char="•"/>
            </a:pPr>
            <a:r>
              <a:rPr lang="pl-PL" sz="1600" dirty="0"/>
              <a:t>i wiele innych </a:t>
            </a:r>
          </a:p>
        </p:txBody>
      </p:sp>
      <p:pic>
        <p:nvPicPr>
          <p:cNvPr id="4" name="Picture 5">
            <a:extLst>
              <a:ext uri="{FF2B5EF4-FFF2-40B4-BE49-F238E27FC236}">
                <a16:creationId xmlns:a16="http://schemas.microsoft.com/office/drawing/2014/main" id="{E5FA1D1A-0ED2-4DD6-A2CE-52CF8C82E2E4}"/>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045020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E3970CA-6D3B-4C71-AF3A-E87AD5B52729}"/>
              </a:ext>
            </a:extLst>
          </p:cNvPr>
          <p:cNvSpPr>
            <a:spLocks noGrp="1"/>
          </p:cNvSpPr>
          <p:nvPr>
            <p:ph type="body" sz="quarter" idx="25"/>
          </p:nvPr>
        </p:nvSpPr>
        <p:spPr/>
        <p:txBody>
          <a:bodyPr/>
          <a:lstStyle/>
          <a:p>
            <a:r>
              <a:rPr lang="pl-PL" dirty="0"/>
              <a:t>Uczenie nienadzorowane</a:t>
            </a:r>
          </a:p>
        </p:txBody>
      </p:sp>
      <p:pic>
        <p:nvPicPr>
          <p:cNvPr id="5" name="Obraz 4">
            <a:extLst>
              <a:ext uri="{FF2B5EF4-FFF2-40B4-BE49-F238E27FC236}">
                <a16:creationId xmlns:a16="http://schemas.microsoft.com/office/drawing/2014/main" id="{E2C13F43-52F5-400B-A532-039FFC6B7180}"/>
              </a:ext>
            </a:extLst>
          </p:cNvPr>
          <p:cNvPicPr>
            <a:picLocks noChangeAspect="1"/>
          </p:cNvPicPr>
          <p:nvPr/>
        </p:nvPicPr>
        <p:blipFill>
          <a:blip r:embed="rId2"/>
          <a:stretch>
            <a:fillRect/>
          </a:stretch>
        </p:blipFill>
        <p:spPr>
          <a:xfrm>
            <a:off x="714375" y="1757362"/>
            <a:ext cx="7715250" cy="1628775"/>
          </a:xfrm>
          <a:prstGeom prst="rect">
            <a:avLst/>
          </a:prstGeom>
        </p:spPr>
      </p:pic>
    </p:spTree>
    <p:extLst>
      <p:ext uri="{BB962C8B-B14F-4D97-AF65-F5344CB8AC3E}">
        <p14:creationId xmlns:p14="http://schemas.microsoft.com/office/powerpoint/2010/main" val="748515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Wprowadzenie do zagadnień związanych ze sztuczną inteligencją</a:t>
            </a:r>
            <a:endParaRPr lang="en-US" dirty="0"/>
          </a:p>
        </p:txBody>
      </p:sp>
      <p:sp>
        <p:nvSpPr>
          <p:cNvPr id="5" name="Symbol zastępczy tekstu 4"/>
          <p:cNvSpPr>
            <a:spLocks noGrp="1"/>
          </p:cNvSpPr>
          <p:nvPr>
            <p:ph type="body" sz="quarter" idx="30"/>
          </p:nvPr>
        </p:nvSpPr>
        <p:spPr>
          <a:xfrm>
            <a:off x="1581528" y="1603646"/>
            <a:ext cx="7105272" cy="279757"/>
          </a:xfrm>
        </p:spPr>
        <p:txBody>
          <a:bodyPr/>
          <a:lstStyle/>
          <a:p>
            <a:r>
              <a:rPr lang="pl-PL" dirty="0"/>
              <a:t>Sztuczne sieci neuronowe</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Przeszukiwanie za pomocą algorytmów heurystycznych z implementacją w języku </a:t>
            </a:r>
            <a:r>
              <a:rPr lang="pl-PL" dirty="0" err="1"/>
              <a:t>Python</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Algorytmy Ewolucyjne  - Algorytmy Genetyczne</a:t>
            </a:r>
          </a:p>
        </p:txBody>
      </p:sp>
      <p:sp>
        <p:nvSpPr>
          <p:cNvPr id="8" name="Symbol zastępczy tekstu 7"/>
          <p:cNvSpPr>
            <a:spLocks noGrp="1"/>
          </p:cNvSpPr>
          <p:nvPr>
            <p:ph type="body" sz="quarter" idx="33"/>
          </p:nvPr>
        </p:nvSpPr>
        <p:spPr>
          <a:xfrm>
            <a:off x="1581528" y="2724729"/>
            <a:ext cx="7105272" cy="279757"/>
          </a:xfrm>
        </p:spPr>
        <p:txBody>
          <a:bodyPr/>
          <a:lstStyle/>
          <a:p>
            <a:r>
              <a:rPr lang="pl-PL" dirty="0"/>
              <a:t>Algorytmy mrówkowe</a:t>
            </a:r>
          </a:p>
        </p:txBody>
      </p:sp>
      <p:sp>
        <p:nvSpPr>
          <p:cNvPr id="9" name="Symbol zastępczy tekstu 8"/>
          <p:cNvSpPr>
            <a:spLocks noGrp="1"/>
          </p:cNvSpPr>
          <p:nvPr>
            <p:ph type="body" sz="quarter" idx="34"/>
          </p:nvPr>
        </p:nvSpPr>
        <p:spPr>
          <a:xfrm>
            <a:off x="1581528" y="3095805"/>
            <a:ext cx="7105272" cy="279757"/>
          </a:xfrm>
        </p:spPr>
        <p:txBody>
          <a:bodyPr/>
          <a:lstStyle/>
          <a:p>
            <a:r>
              <a:rPr lang="pl-PL" dirty="0"/>
              <a:t>Przegląd najnowszych algorytmów AI. Rozwój AI</a:t>
            </a:r>
          </a:p>
        </p:txBody>
      </p:sp>
      <p:sp>
        <p:nvSpPr>
          <p:cNvPr id="10" name="Symbol zastępczy tekstu 9"/>
          <p:cNvSpPr>
            <a:spLocks noGrp="1"/>
          </p:cNvSpPr>
          <p:nvPr>
            <p:ph type="body" sz="quarter" idx="35"/>
          </p:nvPr>
        </p:nvSpPr>
        <p:spPr>
          <a:xfrm>
            <a:off x="1581528" y="3466881"/>
            <a:ext cx="7105272" cy="279757"/>
          </a:xfrm>
        </p:spPr>
        <p:txBody>
          <a:bodyPr/>
          <a:lstStyle/>
          <a:p>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endParaRPr lang="pl-PL" dirty="0"/>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50B1B75-92E7-4278-B65B-09256A3F674C}"/>
              </a:ext>
            </a:extLst>
          </p:cNvPr>
          <p:cNvSpPr>
            <a:spLocks noGrp="1"/>
          </p:cNvSpPr>
          <p:nvPr>
            <p:ph type="body" sz="quarter" idx="25"/>
          </p:nvPr>
        </p:nvSpPr>
        <p:spPr/>
        <p:txBody>
          <a:bodyPr/>
          <a:lstStyle/>
          <a:p>
            <a:r>
              <a:rPr lang="pl-PL" dirty="0"/>
              <a:t>Uczenie maszynowe</a:t>
            </a:r>
          </a:p>
        </p:txBody>
      </p:sp>
      <p:pic>
        <p:nvPicPr>
          <p:cNvPr id="7" name="Obraz 6">
            <a:extLst>
              <a:ext uri="{FF2B5EF4-FFF2-40B4-BE49-F238E27FC236}">
                <a16:creationId xmlns:a16="http://schemas.microsoft.com/office/drawing/2014/main" id="{69EAF020-B1EA-4D78-8B13-E87938D2738C}"/>
              </a:ext>
            </a:extLst>
          </p:cNvPr>
          <p:cNvPicPr>
            <a:picLocks noChangeAspect="1"/>
          </p:cNvPicPr>
          <p:nvPr/>
        </p:nvPicPr>
        <p:blipFill>
          <a:blip r:embed="rId2"/>
          <a:stretch>
            <a:fillRect/>
          </a:stretch>
        </p:blipFill>
        <p:spPr>
          <a:xfrm>
            <a:off x="1422688" y="1094509"/>
            <a:ext cx="6107257" cy="3817036"/>
          </a:xfrm>
          <a:prstGeom prst="rect">
            <a:avLst/>
          </a:prstGeom>
        </p:spPr>
      </p:pic>
    </p:spTree>
    <p:extLst>
      <p:ext uri="{BB962C8B-B14F-4D97-AF65-F5344CB8AC3E}">
        <p14:creationId xmlns:p14="http://schemas.microsoft.com/office/powerpoint/2010/main" val="3946714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96EC150-2ED3-4961-B8F7-FF68C1BBEDBC}"/>
              </a:ext>
            </a:extLst>
          </p:cNvPr>
          <p:cNvSpPr>
            <a:spLocks noGrp="1"/>
          </p:cNvSpPr>
          <p:nvPr>
            <p:ph type="body" sz="quarter" idx="25"/>
          </p:nvPr>
        </p:nvSpPr>
        <p:spPr/>
        <p:txBody>
          <a:bodyPr/>
          <a:lstStyle/>
          <a:p>
            <a:r>
              <a:rPr lang="pl-PL" dirty="0"/>
              <a:t>Logika klasteryzacji k-średnich</a:t>
            </a:r>
          </a:p>
        </p:txBody>
      </p:sp>
      <p:sp>
        <p:nvSpPr>
          <p:cNvPr id="5" name="pole tekstowe 4">
            <a:extLst>
              <a:ext uri="{FF2B5EF4-FFF2-40B4-BE49-F238E27FC236}">
                <a16:creationId xmlns:a16="http://schemas.microsoft.com/office/drawing/2014/main" id="{9AF4BF95-90D0-4888-AD55-37CEF1A5BCEE}"/>
              </a:ext>
            </a:extLst>
          </p:cNvPr>
          <p:cNvSpPr txBox="1"/>
          <p:nvPr/>
        </p:nvSpPr>
        <p:spPr>
          <a:xfrm>
            <a:off x="457200" y="1329634"/>
            <a:ext cx="8299450" cy="2308324"/>
          </a:xfrm>
          <a:prstGeom prst="rect">
            <a:avLst/>
          </a:prstGeom>
          <a:noFill/>
        </p:spPr>
        <p:txBody>
          <a:bodyPr wrap="square">
            <a:spAutoFit/>
          </a:bodyPr>
          <a:lstStyle/>
          <a:p>
            <a:r>
              <a:rPr lang="pl-PL" dirty="0"/>
              <a:t>W celu pogrupowania próbek danych algorytm k-średnich wykorzystuje miarę odległości, by ocenić podobieństwo czy bliskość punktów. Zanim użyjemy algorytmu k-średnich, musimy wybrać najlepszą miarę odległości między próbkami danych. </a:t>
            </a:r>
          </a:p>
          <a:p>
            <a:r>
              <a:rPr lang="pl-PL" dirty="0"/>
              <a:t>Domyślnie zastosowana zostanie odległość euklidesowa. Ponadto jeśli w zbiorze danych są liczne odchylenia, trzeba będzie zdecydować się na kryteria, które posłużą do wskazywania i usuwania obserwacji odstających od zbioru danych.</a:t>
            </a:r>
          </a:p>
        </p:txBody>
      </p:sp>
    </p:spTree>
    <p:extLst>
      <p:ext uri="{BB962C8B-B14F-4D97-AF65-F5344CB8AC3E}">
        <p14:creationId xmlns:p14="http://schemas.microsoft.com/office/powerpoint/2010/main" val="2071890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EE378D3-F5FF-4C16-A67E-EE03A1CD62B4}"/>
              </a:ext>
            </a:extLst>
          </p:cNvPr>
          <p:cNvSpPr>
            <a:spLocks noGrp="1"/>
          </p:cNvSpPr>
          <p:nvPr>
            <p:ph type="body" sz="quarter" idx="25"/>
          </p:nvPr>
        </p:nvSpPr>
        <p:spPr/>
        <p:txBody>
          <a:bodyPr/>
          <a:lstStyle/>
          <a:p>
            <a:r>
              <a:rPr lang="pl-PL" dirty="0"/>
              <a:t>Kroki algorytmu k-średnich</a:t>
            </a:r>
          </a:p>
        </p:txBody>
      </p:sp>
      <p:sp>
        <p:nvSpPr>
          <p:cNvPr id="5" name="pole tekstowe 4">
            <a:extLst>
              <a:ext uri="{FF2B5EF4-FFF2-40B4-BE49-F238E27FC236}">
                <a16:creationId xmlns:a16="http://schemas.microsoft.com/office/drawing/2014/main" id="{B444AFF5-9864-44E9-82CF-A225A6FC2A65}"/>
              </a:ext>
            </a:extLst>
          </p:cNvPr>
          <p:cNvSpPr txBox="1"/>
          <p:nvPr/>
        </p:nvSpPr>
        <p:spPr>
          <a:xfrm>
            <a:off x="532823" y="1556179"/>
            <a:ext cx="8160327" cy="2308324"/>
          </a:xfrm>
          <a:prstGeom prst="rect">
            <a:avLst/>
          </a:prstGeom>
          <a:noFill/>
        </p:spPr>
        <p:txBody>
          <a:bodyPr wrap="square">
            <a:spAutoFit/>
          </a:bodyPr>
          <a:lstStyle/>
          <a:p>
            <a:r>
              <a:rPr lang="pl-PL" b="1" dirty="0"/>
              <a:t>Krok 1 </a:t>
            </a:r>
            <a:r>
              <a:rPr lang="pl-PL" dirty="0"/>
              <a:t>Wybieramy liczbę klastrów — k.</a:t>
            </a:r>
          </a:p>
          <a:p>
            <a:r>
              <a:rPr lang="pl-PL" b="1" dirty="0"/>
              <a:t>Krok 2 </a:t>
            </a:r>
            <a:r>
              <a:rPr lang="pl-PL" dirty="0"/>
              <a:t>Spośród próbek danych losowo wybieramy k punktów jako środków klastrów.</a:t>
            </a:r>
          </a:p>
          <a:p>
            <a:r>
              <a:rPr lang="pl-PL" b="1" dirty="0"/>
              <a:t>Krok 3 </a:t>
            </a:r>
            <a:r>
              <a:rPr lang="pl-PL" dirty="0"/>
              <a:t>W oparciu o wybraną miarę odległości iteracyjnie obliczamy odległość każdego punktu w dziedzinie od każdego z ustalonych w powyższy sposób środków klastrów. W zależności od wielkości zbioru danych może to być mniej lub bardziej czasochłonny krok. Przykładowo jeśli w klastrze jest 10 000 punktów, a k — 3, oznacza to, że będzie trzeba obliczyć 30 000 odległości.</a:t>
            </a:r>
          </a:p>
        </p:txBody>
      </p:sp>
    </p:spTree>
    <p:extLst>
      <p:ext uri="{BB962C8B-B14F-4D97-AF65-F5344CB8AC3E}">
        <p14:creationId xmlns:p14="http://schemas.microsoft.com/office/powerpoint/2010/main" val="2930845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FAD5F1D-E4C5-4955-9C5A-A55C0C1535F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335ACB5-368D-43C7-91CD-76F5F3716647}"/>
              </a:ext>
            </a:extLst>
          </p:cNvPr>
          <p:cNvPicPr>
            <a:picLocks noChangeAspect="1"/>
          </p:cNvPicPr>
          <p:nvPr/>
        </p:nvPicPr>
        <p:blipFill>
          <a:blip r:embed="rId2"/>
          <a:stretch>
            <a:fillRect/>
          </a:stretch>
        </p:blipFill>
        <p:spPr>
          <a:xfrm>
            <a:off x="1230252" y="1452821"/>
            <a:ext cx="6245492" cy="2962016"/>
          </a:xfrm>
          <a:prstGeom prst="rect">
            <a:avLst/>
          </a:prstGeom>
        </p:spPr>
      </p:pic>
    </p:spTree>
    <p:extLst>
      <p:ext uri="{BB962C8B-B14F-4D97-AF65-F5344CB8AC3E}">
        <p14:creationId xmlns:p14="http://schemas.microsoft.com/office/powerpoint/2010/main" val="4176984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67DC490-C686-4140-B502-A47E1214BE61}"/>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0577A0F3-00DE-48E8-87A5-DAFADE14DBDA}"/>
              </a:ext>
            </a:extLst>
          </p:cNvPr>
          <p:cNvSpPr txBox="1"/>
          <p:nvPr/>
        </p:nvSpPr>
        <p:spPr>
          <a:xfrm>
            <a:off x="450850" y="1327901"/>
            <a:ext cx="8429914" cy="2862322"/>
          </a:xfrm>
          <a:prstGeom prst="rect">
            <a:avLst/>
          </a:prstGeom>
          <a:noFill/>
        </p:spPr>
        <p:txBody>
          <a:bodyPr wrap="square">
            <a:spAutoFit/>
          </a:bodyPr>
          <a:lstStyle/>
          <a:p>
            <a:r>
              <a:rPr lang="pl-PL" b="1" dirty="0"/>
              <a:t>Krok 4 </a:t>
            </a:r>
            <a:r>
              <a:rPr lang="pl-PL" dirty="0"/>
              <a:t>Przypisujemy każdą próbkę danych w dziedzinie problemu do najbliższego środka klastra.</a:t>
            </a:r>
          </a:p>
          <a:p>
            <a:endParaRPr lang="pl-PL" dirty="0"/>
          </a:p>
          <a:p>
            <a:r>
              <a:rPr lang="pl-PL" b="1" dirty="0"/>
              <a:t>Krok 5 </a:t>
            </a:r>
            <a:r>
              <a:rPr lang="pl-PL" dirty="0"/>
              <a:t>Na tym etapie każda próbka danych jest już przypisana do klastra. Ale</a:t>
            </a:r>
          </a:p>
          <a:p>
            <a:r>
              <a:rPr lang="pl-PL" dirty="0"/>
              <a:t>wykonywanie algorytmu się nie kończy, ponieważ wybór początkowych</a:t>
            </a:r>
          </a:p>
          <a:p>
            <a:r>
              <a:rPr lang="pl-PL" dirty="0"/>
              <a:t>środków klastrów był losowy. Musimy teraz zweryfikować, że bieżące, losowo</a:t>
            </a:r>
          </a:p>
          <a:p>
            <a:r>
              <a:rPr lang="pl-PL" dirty="0"/>
              <a:t>wybrane środki klastrów są rzeczywiście centrami każdego z klastrów.</a:t>
            </a:r>
          </a:p>
          <a:p>
            <a:r>
              <a:rPr lang="pl-PL" dirty="0"/>
              <a:t>Przeliczamy środki klastrów poprzez ponowne wyliczenie średniej odległości</a:t>
            </a:r>
          </a:p>
          <a:p>
            <a:r>
              <a:rPr lang="pl-PL" dirty="0"/>
              <a:t>każdego z punktów w klastrze od jego środka. Ten krok wyjaśnia, dlaczego</a:t>
            </a:r>
          </a:p>
          <a:p>
            <a:r>
              <a:rPr lang="pl-PL" dirty="0"/>
              <a:t>algorytm ten nosi nazwę k-średnich.</a:t>
            </a:r>
          </a:p>
        </p:txBody>
      </p:sp>
    </p:spTree>
    <p:extLst>
      <p:ext uri="{BB962C8B-B14F-4D97-AF65-F5344CB8AC3E}">
        <p14:creationId xmlns:p14="http://schemas.microsoft.com/office/powerpoint/2010/main" val="1255744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A3A4ECA-2043-4888-9579-DD6A636DBCAE}"/>
              </a:ext>
            </a:extLst>
          </p:cNvPr>
          <p:cNvSpPr>
            <a:spLocks noGrp="1"/>
          </p:cNvSpPr>
          <p:nvPr>
            <p:ph type="body" sz="quarter" idx="25"/>
          </p:nvPr>
        </p:nvSpPr>
        <p:spPr/>
        <p:txBody>
          <a:bodyPr/>
          <a:lstStyle/>
          <a:p>
            <a:r>
              <a:rPr lang="pl-PL" dirty="0"/>
              <a:t>Biblioteka </a:t>
            </a:r>
            <a:r>
              <a:rPr lang="pl-PL" dirty="0" err="1"/>
              <a:t>numpy</a:t>
            </a:r>
            <a:endParaRPr lang="pl-PL" dirty="0"/>
          </a:p>
        </p:txBody>
      </p:sp>
      <p:sp>
        <p:nvSpPr>
          <p:cNvPr id="3" name="Symbol zastępczy tekstu 2">
            <a:extLst>
              <a:ext uri="{FF2B5EF4-FFF2-40B4-BE49-F238E27FC236}">
                <a16:creationId xmlns:a16="http://schemas.microsoft.com/office/drawing/2014/main" id="{A1728037-6418-4DBA-A291-96F278ACB52E}"/>
              </a:ext>
            </a:extLst>
          </p:cNvPr>
          <p:cNvSpPr>
            <a:spLocks noGrp="1"/>
          </p:cNvSpPr>
          <p:nvPr>
            <p:ph type="body" sz="quarter" idx="27"/>
          </p:nvPr>
        </p:nvSpPr>
        <p:spPr>
          <a:xfrm>
            <a:off x="454025" y="1338549"/>
            <a:ext cx="8235950" cy="1841069"/>
          </a:xfrm>
        </p:spPr>
        <p:txBody>
          <a:bodyPr/>
          <a:lstStyle/>
          <a:p>
            <a:pPr marL="0" indent="0">
              <a:buNone/>
            </a:pPr>
            <a:r>
              <a:rPr lang="pl-PL" dirty="0" err="1"/>
              <a:t>NumPy</a:t>
            </a:r>
            <a:r>
              <a:rPr lang="pl-PL" dirty="0"/>
              <a:t> to biblioteka </a:t>
            </a:r>
            <a:r>
              <a:rPr lang="pl-PL" dirty="0" err="1"/>
              <a:t>Pythona</a:t>
            </a:r>
            <a:r>
              <a:rPr lang="pl-PL" dirty="0"/>
              <a:t> używana do pracy z tablicami. Posiada również funkcje do pracy w dziedzinie algebry liniowej, transformaty Fouriera i macierzy. </a:t>
            </a:r>
            <a:r>
              <a:rPr lang="pl-PL" dirty="0" err="1"/>
              <a:t>NumPy</a:t>
            </a:r>
            <a:r>
              <a:rPr lang="pl-PL" dirty="0"/>
              <a:t> został stworzony w 2005 roku przez </a:t>
            </a:r>
            <a:r>
              <a:rPr lang="pl-PL" dirty="0" err="1"/>
              <a:t>Travisa</a:t>
            </a:r>
            <a:r>
              <a:rPr lang="pl-PL" dirty="0"/>
              <a:t> </a:t>
            </a:r>
            <a:r>
              <a:rPr lang="pl-PL" dirty="0" err="1"/>
              <a:t>Oliphanta</a:t>
            </a:r>
            <a:r>
              <a:rPr lang="pl-PL" dirty="0"/>
              <a:t>. Jest to projekt open </a:t>
            </a:r>
            <a:r>
              <a:rPr lang="pl-PL" dirty="0" err="1"/>
              <a:t>source</a:t>
            </a:r>
            <a:r>
              <a:rPr lang="pl-PL" dirty="0"/>
              <a:t> i możesz z niego swobodnie korzystać. </a:t>
            </a:r>
            <a:r>
              <a:rPr lang="pl-PL" dirty="0" err="1"/>
              <a:t>NumPy</a:t>
            </a:r>
            <a:r>
              <a:rPr lang="pl-PL" dirty="0"/>
              <a:t> oznacza numeryczny </a:t>
            </a:r>
            <a:r>
              <a:rPr lang="pl-PL" dirty="0" err="1"/>
              <a:t>Python</a:t>
            </a:r>
            <a:r>
              <a:rPr lang="pl-PL" dirty="0"/>
              <a:t>.</a:t>
            </a:r>
          </a:p>
        </p:txBody>
      </p:sp>
    </p:spTree>
    <p:extLst>
      <p:ext uri="{BB962C8B-B14F-4D97-AF65-F5344CB8AC3E}">
        <p14:creationId xmlns:p14="http://schemas.microsoft.com/office/powerpoint/2010/main" val="2359713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8CCDCF3-1BDC-408E-B47B-DEE6477E8B72}"/>
              </a:ext>
            </a:extLst>
          </p:cNvPr>
          <p:cNvSpPr>
            <a:spLocks noGrp="1"/>
          </p:cNvSpPr>
          <p:nvPr>
            <p:ph type="body" sz="quarter" idx="25"/>
          </p:nvPr>
        </p:nvSpPr>
        <p:spPr/>
        <p:txBody>
          <a:bodyPr/>
          <a:lstStyle/>
          <a:p>
            <a:r>
              <a:rPr lang="pl-PL" dirty="0"/>
              <a:t>Zalety pakietu </a:t>
            </a:r>
            <a:r>
              <a:rPr lang="pl-PL" dirty="0" err="1"/>
              <a:t>numpy</a:t>
            </a:r>
            <a:endParaRPr lang="pl-PL" dirty="0"/>
          </a:p>
        </p:txBody>
      </p:sp>
      <p:sp>
        <p:nvSpPr>
          <p:cNvPr id="3" name="Symbol zastępczy tekstu 2">
            <a:extLst>
              <a:ext uri="{FF2B5EF4-FFF2-40B4-BE49-F238E27FC236}">
                <a16:creationId xmlns:a16="http://schemas.microsoft.com/office/drawing/2014/main" id="{A0E68F11-B150-4BF5-B343-63E2B44BD402}"/>
              </a:ext>
            </a:extLst>
          </p:cNvPr>
          <p:cNvSpPr>
            <a:spLocks noGrp="1"/>
          </p:cNvSpPr>
          <p:nvPr>
            <p:ph type="body" sz="quarter" idx="27"/>
          </p:nvPr>
        </p:nvSpPr>
        <p:spPr/>
        <p:txBody>
          <a:bodyPr/>
          <a:lstStyle/>
          <a:p>
            <a:pPr>
              <a:buFont typeface="+mj-lt"/>
              <a:buAutoNum type="arabicPeriod"/>
            </a:pPr>
            <a:r>
              <a:rPr lang="pl-PL" dirty="0"/>
              <a:t>Rdzeniem </a:t>
            </a:r>
            <a:r>
              <a:rPr lang="pl-PL" dirty="0" err="1"/>
              <a:t>Numpy</a:t>
            </a:r>
            <a:r>
              <a:rPr lang="pl-PL" dirty="0"/>
              <a:t> są jego tablice. Jedną z głównych zalet  używania tablic </a:t>
            </a:r>
            <a:r>
              <a:rPr lang="pl-PL" dirty="0" err="1"/>
              <a:t>Numpy</a:t>
            </a:r>
            <a:r>
              <a:rPr lang="pl-PL" dirty="0"/>
              <a:t>  jest to, że zajmują mniej miejsca w pamięci i zapewniają lepszą szybkość działania w porównaniu z podobnymi strukturami danych w </a:t>
            </a:r>
            <a:r>
              <a:rPr lang="pl-PL" dirty="0" err="1"/>
              <a:t>Pythonie</a:t>
            </a:r>
            <a:r>
              <a:rPr lang="pl-PL" dirty="0"/>
              <a:t> (listy i </a:t>
            </a:r>
            <a:r>
              <a:rPr lang="pl-PL" dirty="0" err="1"/>
              <a:t>krotki</a:t>
            </a:r>
            <a:r>
              <a:rPr lang="pl-PL" dirty="0"/>
              <a:t>).</a:t>
            </a:r>
          </a:p>
          <a:p>
            <a:pPr>
              <a:buFont typeface="+mj-lt"/>
              <a:buAutoNum type="arabicPeriod"/>
            </a:pPr>
            <a:r>
              <a:rPr lang="pl-PL" dirty="0" err="1"/>
              <a:t>Numpy</a:t>
            </a:r>
            <a:r>
              <a:rPr lang="pl-PL" dirty="0"/>
              <a:t> obsługuje określone funkcje naukowe, takie jak algebra liniowa. Pomagają nam w rozwiązywaniu równań liniowych.</a:t>
            </a:r>
          </a:p>
          <a:p>
            <a:pPr>
              <a:buFont typeface="+mj-lt"/>
              <a:buAutoNum type="arabicPeriod"/>
            </a:pPr>
            <a:r>
              <a:rPr lang="pl-PL" dirty="0" err="1"/>
              <a:t>Numpy</a:t>
            </a:r>
            <a:r>
              <a:rPr lang="pl-PL" dirty="0"/>
              <a:t> obsługują operacje wektoryzowane, takie jak elementarne dodawanie i mnożenie, obliczanie delty Kroneckera itp. Listy </a:t>
            </a:r>
            <a:r>
              <a:rPr lang="pl-PL" dirty="0" err="1"/>
              <a:t>Pythona</a:t>
            </a:r>
            <a:r>
              <a:rPr lang="pl-PL" dirty="0"/>
              <a:t> nie obsługują tych funkcji.</a:t>
            </a:r>
          </a:p>
          <a:p>
            <a:pPr>
              <a:buFont typeface="+mj-lt"/>
              <a:buAutoNum type="arabicPeriod"/>
            </a:pPr>
            <a:r>
              <a:rPr lang="pl-PL" dirty="0"/>
              <a:t>Jest bardzo dobrym zamiennikiem MATLABA, OCTAVE itp., Ponieważ zapewnia podobne funkcje i obsługuje szybszy rozwój i mniejszy narzut umysłowy (ponieważ </a:t>
            </a:r>
            <a:r>
              <a:rPr lang="pl-PL" dirty="0" err="1"/>
              <a:t>Python</a:t>
            </a:r>
            <a:r>
              <a:rPr lang="pl-PL" dirty="0"/>
              <a:t> jest łatwy do napisania i zrozumienia)</a:t>
            </a:r>
          </a:p>
          <a:p>
            <a:pPr>
              <a:buFont typeface="+mj-lt"/>
              <a:buAutoNum type="arabicPeriod"/>
            </a:pPr>
            <a:r>
              <a:rPr lang="pl-PL" dirty="0" err="1"/>
              <a:t>NumPy</a:t>
            </a:r>
            <a:r>
              <a:rPr lang="pl-PL" dirty="0"/>
              <a:t> jest bardzo dobry do analizy danych.</a:t>
            </a:r>
          </a:p>
          <a:p>
            <a:pPr marL="0" indent="0">
              <a:buNone/>
            </a:pPr>
            <a:endParaRPr lang="pl-PL" dirty="0"/>
          </a:p>
        </p:txBody>
      </p:sp>
    </p:spTree>
    <p:extLst>
      <p:ext uri="{BB962C8B-B14F-4D97-AF65-F5344CB8AC3E}">
        <p14:creationId xmlns:p14="http://schemas.microsoft.com/office/powerpoint/2010/main" val="4038638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DA1E26C-AA71-422E-AF79-E8CCB594FFD1}"/>
              </a:ext>
            </a:extLst>
          </p:cNvPr>
          <p:cNvSpPr>
            <a:spLocks noGrp="1"/>
          </p:cNvSpPr>
          <p:nvPr>
            <p:ph type="title"/>
          </p:nvPr>
        </p:nvSpPr>
        <p:spPr/>
        <p:txBody>
          <a:bodyPr/>
          <a:lstStyle/>
          <a:p>
            <a:r>
              <a:rPr lang="pl-PL" dirty="0"/>
              <a:t>Co to jest </a:t>
            </a:r>
            <a:r>
              <a:rPr lang="pl-PL" dirty="0" err="1"/>
              <a:t>Conda</a:t>
            </a:r>
            <a:r>
              <a:rPr lang="pl-PL" dirty="0"/>
              <a:t>?</a:t>
            </a:r>
          </a:p>
        </p:txBody>
      </p:sp>
      <p:sp>
        <p:nvSpPr>
          <p:cNvPr id="3" name="Symbol zastępczy daty 2">
            <a:extLst>
              <a:ext uri="{FF2B5EF4-FFF2-40B4-BE49-F238E27FC236}">
                <a16:creationId xmlns:a16="http://schemas.microsoft.com/office/drawing/2014/main" id="{4DCE8333-3D41-4807-8704-CADFE40DF979}"/>
              </a:ext>
            </a:extLst>
          </p:cNvPr>
          <p:cNvSpPr>
            <a:spLocks noGrp="1"/>
          </p:cNvSpPr>
          <p:nvPr>
            <p:ph type="dt" sz="half" idx="10"/>
          </p:nvPr>
        </p:nvSpPr>
        <p:spPr/>
        <p:txBody>
          <a:bodyPr/>
          <a:lstStyle/>
          <a:p>
            <a:pPr rtl="0"/>
            <a:fld id="{98A70DB5-3B74-47E3-90B3-6FF4DAF5961C}" type="datetime1">
              <a:rPr lang="pl-PL" smtClean="0"/>
              <a:t>18.06.2024</a:t>
            </a:fld>
            <a:endParaRPr lang="en-US" dirty="0"/>
          </a:p>
        </p:txBody>
      </p:sp>
      <p:pic>
        <p:nvPicPr>
          <p:cNvPr id="5" name="Obraz 4" descr="Obraz zawierający tekst, zegar&#10;&#10;Opis wygenerowany automatycznie">
            <a:extLst>
              <a:ext uri="{FF2B5EF4-FFF2-40B4-BE49-F238E27FC236}">
                <a16:creationId xmlns:a16="http://schemas.microsoft.com/office/drawing/2014/main" id="{3909698B-06E6-4676-A41D-E0936D23F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950" y="1949505"/>
            <a:ext cx="3550444" cy="735806"/>
          </a:xfrm>
          <a:prstGeom prst="rect">
            <a:avLst/>
          </a:prstGeom>
        </p:spPr>
      </p:pic>
      <p:sp>
        <p:nvSpPr>
          <p:cNvPr id="7" name="pole tekstowe 6">
            <a:extLst>
              <a:ext uri="{FF2B5EF4-FFF2-40B4-BE49-F238E27FC236}">
                <a16:creationId xmlns:a16="http://schemas.microsoft.com/office/drawing/2014/main" id="{1993DCCD-2118-4EDA-9AF1-16655D8DDDC3}"/>
              </a:ext>
            </a:extLst>
          </p:cNvPr>
          <p:cNvSpPr txBox="1"/>
          <p:nvPr/>
        </p:nvSpPr>
        <p:spPr>
          <a:xfrm>
            <a:off x="743998" y="2465918"/>
            <a:ext cx="4570952" cy="1962076"/>
          </a:xfrm>
          <a:prstGeom prst="rect">
            <a:avLst/>
          </a:prstGeom>
          <a:noFill/>
        </p:spPr>
        <p:txBody>
          <a:bodyPr wrap="square">
            <a:spAutoFit/>
          </a:bodyPr>
          <a:lstStyle/>
          <a:p>
            <a:r>
              <a:rPr lang="pl-PL" sz="1350" dirty="0" err="1"/>
              <a:t>Conda</a:t>
            </a:r>
            <a:r>
              <a:rPr lang="pl-PL" sz="1350" dirty="0"/>
              <a:t> to wieloplatformowy, niezależny od języka menedżer pakietów i system zarządzania środowiskiem typu open </a:t>
            </a:r>
            <a:r>
              <a:rPr lang="pl-PL" sz="1350" dirty="0" err="1"/>
              <a:t>source</a:t>
            </a:r>
            <a:r>
              <a:rPr lang="pl-PL" sz="1350" dirty="0"/>
              <a:t>. </a:t>
            </a:r>
          </a:p>
          <a:p>
            <a:endParaRPr lang="pl-PL" sz="1350" dirty="0"/>
          </a:p>
          <a:p>
            <a:r>
              <a:rPr lang="pl-PL" sz="1350" dirty="0"/>
              <a:t>Został pierwotnie opracowany, aby rozwiązać trudne wyzwania związane z zarządzaniem pakietami, z którymi borykali się naukowcy zajmujący się danymi w </a:t>
            </a:r>
            <a:r>
              <a:rPr lang="pl-PL" sz="1350" dirty="0" err="1"/>
              <a:t>Pythonie</a:t>
            </a:r>
            <a:r>
              <a:rPr lang="pl-PL" sz="1350" dirty="0"/>
              <a:t>, a dziś jest popularnym menedżerem pakietów dla </a:t>
            </a:r>
            <a:r>
              <a:rPr lang="pl-PL" sz="1350" dirty="0" err="1"/>
              <a:t>Pythona</a:t>
            </a:r>
            <a:r>
              <a:rPr lang="pl-PL" sz="1350" dirty="0"/>
              <a:t> i R. </a:t>
            </a:r>
          </a:p>
        </p:txBody>
      </p:sp>
      <p:pic>
        <p:nvPicPr>
          <p:cNvPr id="6" name="Picture 5">
            <a:extLst>
              <a:ext uri="{FF2B5EF4-FFF2-40B4-BE49-F238E27FC236}">
                <a16:creationId xmlns:a16="http://schemas.microsoft.com/office/drawing/2014/main" id="{6C2A8EAB-87FC-CC4E-B330-0FA041CF9122}"/>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798584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67277F9-7777-4B92-AABE-1DE5F4045B2C}"/>
              </a:ext>
            </a:extLst>
          </p:cNvPr>
          <p:cNvSpPr>
            <a:spLocks noGrp="1"/>
          </p:cNvSpPr>
          <p:nvPr>
            <p:ph type="title"/>
          </p:nvPr>
        </p:nvSpPr>
        <p:spPr/>
        <p:txBody>
          <a:bodyPr>
            <a:normAutofit/>
          </a:bodyPr>
          <a:lstStyle/>
          <a:p>
            <a:r>
              <a:rPr lang="pl-PL" dirty="0"/>
              <a:t>Biblioteki i pakiety wspierające implementację </a:t>
            </a:r>
            <a:r>
              <a:rPr lang="pl-PL" dirty="0" err="1"/>
              <a:t>algotymów</a:t>
            </a:r>
            <a:r>
              <a:rPr lang="pl-PL" dirty="0"/>
              <a:t> ML</a:t>
            </a:r>
          </a:p>
        </p:txBody>
      </p:sp>
      <p:pic>
        <p:nvPicPr>
          <p:cNvPr id="5" name="Obraz 4" descr="Obraz zawierający urządzenie&#10;&#10;Opis wygenerowany automatycznie">
            <a:extLst>
              <a:ext uri="{FF2B5EF4-FFF2-40B4-BE49-F238E27FC236}">
                <a16:creationId xmlns:a16="http://schemas.microsoft.com/office/drawing/2014/main" id="{6C1FEC52-4FC6-4964-AECC-D52C90F26B0B}"/>
              </a:ext>
            </a:extLst>
          </p:cNvPr>
          <p:cNvPicPr>
            <a:picLocks noChangeAspect="1"/>
          </p:cNvPicPr>
          <p:nvPr/>
        </p:nvPicPr>
        <p:blipFill>
          <a:blip r:embed="rId2"/>
          <a:stretch>
            <a:fillRect/>
          </a:stretch>
        </p:blipFill>
        <p:spPr>
          <a:xfrm>
            <a:off x="3313982" y="898275"/>
            <a:ext cx="5683571" cy="3820172"/>
          </a:xfrm>
          <a:prstGeom prst="rect">
            <a:avLst/>
          </a:prstGeom>
        </p:spPr>
      </p:pic>
      <p:sp>
        <p:nvSpPr>
          <p:cNvPr id="6" name="Prostokąt 5">
            <a:extLst>
              <a:ext uri="{FF2B5EF4-FFF2-40B4-BE49-F238E27FC236}">
                <a16:creationId xmlns:a16="http://schemas.microsoft.com/office/drawing/2014/main" id="{E73DB389-C810-4EE6-AADB-05C46046D85C}"/>
              </a:ext>
            </a:extLst>
          </p:cNvPr>
          <p:cNvSpPr/>
          <p:nvPr/>
        </p:nvSpPr>
        <p:spPr>
          <a:xfrm>
            <a:off x="50006" y="2822649"/>
            <a:ext cx="3725466" cy="1754326"/>
          </a:xfrm>
          <a:prstGeom prst="rect">
            <a:avLst/>
          </a:prstGeom>
        </p:spPr>
        <p:txBody>
          <a:bodyPr wrap="square">
            <a:spAutoFit/>
          </a:bodyPr>
          <a:lstStyle/>
          <a:p>
            <a:r>
              <a:rPr lang="pl-PL" dirty="0"/>
              <a:t>Zarządzanie pakietami, zależnościami i środowiskiem dla dowolnego języka - </a:t>
            </a:r>
            <a:r>
              <a:rPr lang="pl-PL" dirty="0" err="1"/>
              <a:t>Python</a:t>
            </a:r>
            <a:r>
              <a:rPr lang="pl-PL" dirty="0"/>
              <a:t>, R, </a:t>
            </a:r>
            <a:r>
              <a:rPr lang="pl-PL" dirty="0" err="1"/>
              <a:t>Ruby</a:t>
            </a:r>
            <a:r>
              <a:rPr lang="pl-PL" dirty="0"/>
              <a:t>, </a:t>
            </a:r>
            <a:r>
              <a:rPr lang="pl-PL" dirty="0" err="1"/>
              <a:t>Lua</a:t>
            </a:r>
            <a:r>
              <a:rPr lang="pl-PL" dirty="0"/>
              <a:t>, Scala, Java, JavaScript, C / C ++, FORTRAN i inne.</a:t>
            </a:r>
          </a:p>
        </p:txBody>
      </p:sp>
    </p:spTree>
    <p:extLst>
      <p:ext uri="{BB962C8B-B14F-4D97-AF65-F5344CB8AC3E}">
        <p14:creationId xmlns:p14="http://schemas.microsoft.com/office/powerpoint/2010/main" val="3068923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D1A0C4E-262A-48A7-AF3E-2F07F253B50B}"/>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1C236CCF-FB5B-4D5E-8F4D-1DC169950B8E}"/>
              </a:ext>
            </a:extLst>
          </p:cNvPr>
          <p:cNvSpPr/>
          <p:nvPr/>
        </p:nvSpPr>
        <p:spPr>
          <a:xfrm>
            <a:off x="225028" y="1002090"/>
            <a:ext cx="8401050" cy="2031325"/>
          </a:xfrm>
          <a:prstGeom prst="rect">
            <a:avLst/>
          </a:prstGeom>
        </p:spPr>
        <p:txBody>
          <a:bodyPr wrap="square">
            <a:spAutoFit/>
          </a:bodyPr>
          <a:lstStyle/>
          <a:p>
            <a:r>
              <a:rPr lang="pl-PL" dirty="0" err="1"/>
              <a:t>Conda</a:t>
            </a:r>
            <a:r>
              <a:rPr lang="pl-PL" dirty="0"/>
              <a:t> to system zarządzania pakietami typu open </a:t>
            </a:r>
            <a:r>
              <a:rPr lang="pl-PL" dirty="0" err="1"/>
              <a:t>source</a:t>
            </a:r>
            <a:r>
              <a:rPr lang="pl-PL" dirty="0"/>
              <a:t> i system zarządzania środowiskiem, który działa w systemach Windows, </a:t>
            </a:r>
            <a:r>
              <a:rPr lang="pl-PL" dirty="0" err="1"/>
              <a:t>macOS</a:t>
            </a:r>
            <a:r>
              <a:rPr lang="pl-PL" dirty="0"/>
              <a:t> i Linux. </a:t>
            </a:r>
          </a:p>
          <a:p>
            <a:r>
              <a:rPr lang="pl-PL" dirty="0" err="1"/>
              <a:t>Conda</a:t>
            </a:r>
            <a:r>
              <a:rPr lang="pl-PL" dirty="0"/>
              <a:t> szybko instaluje, uruchamia i aktualizuje pakiety oraz ich zależności. </a:t>
            </a:r>
            <a:r>
              <a:rPr lang="pl-PL" dirty="0" err="1"/>
              <a:t>Conda</a:t>
            </a:r>
            <a:r>
              <a:rPr lang="pl-PL" dirty="0"/>
              <a:t> z łatwością tworzy, zapisuje, ładuje i przełącza między środowiskami na komputerze lokalnym. </a:t>
            </a:r>
          </a:p>
          <a:p>
            <a:r>
              <a:rPr lang="pl-PL" dirty="0"/>
              <a:t>Został stworzony dla programów w języku </a:t>
            </a:r>
            <a:r>
              <a:rPr lang="pl-PL" dirty="0" err="1"/>
              <a:t>Python</a:t>
            </a:r>
            <a:r>
              <a:rPr lang="pl-PL" dirty="0"/>
              <a:t>, ale może pakować i dystrybuować oprogramowanie dla dowolnego języka.</a:t>
            </a:r>
          </a:p>
        </p:txBody>
      </p:sp>
      <p:sp>
        <p:nvSpPr>
          <p:cNvPr id="5" name="Prostokąt 4">
            <a:extLst>
              <a:ext uri="{FF2B5EF4-FFF2-40B4-BE49-F238E27FC236}">
                <a16:creationId xmlns:a16="http://schemas.microsoft.com/office/drawing/2014/main" id="{9F2D0A03-4706-4C42-B293-ABD776422D40}"/>
              </a:ext>
            </a:extLst>
          </p:cNvPr>
          <p:cNvSpPr/>
          <p:nvPr/>
        </p:nvSpPr>
        <p:spPr>
          <a:xfrm>
            <a:off x="225029" y="3328571"/>
            <a:ext cx="8718947" cy="1200329"/>
          </a:xfrm>
          <a:prstGeom prst="rect">
            <a:avLst/>
          </a:prstGeom>
        </p:spPr>
        <p:txBody>
          <a:bodyPr wrap="square">
            <a:spAutoFit/>
          </a:bodyPr>
          <a:lstStyle/>
          <a:p>
            <a:r>
              <a:rPr lang="pl-PL" dirty="0" err="1"/>
              <a:t>Conda</a:t>
            </a:r>
            <a:r>
              <a:rPr lang="pl-PL" dirty="0"/>
              <a:t> jako menedżer pakietów pomaga znaleźć i zainstalować pakiety. Jeśli potrzebujesz pakietu, który wymaga innej wersji </a:t>
            </a:r>
            <a:r>
              <a:rPr lang="pl-PL" dirty="0" err="1"/>
              <a:t>Pythona</a:t>
            </a:r>
            <a:r>
              <a:rPr lang="pl-PL" dirty="0"/>
              <a:t>, nie musisz przełączać się do innego menedżera środowiska, ponieważ </a:t>
            </a:r>
            <a:r>
              <a:rPr lang="pl-PL" dirty="0" err="1"/>
              <a:t>conda</a:t>
            </a:r>
            <a:r>
              <a:rPr lang="pl-PL" dirty="0"/>
              <a:t> jest również menedżerem środowiska. </a:t>
            </a:r>
          </a:p>
        </p:txBody>
      </p:sp>
    </p:spTree>
    <p:extLst>
      <p:ext uri="{BB962C8B-B14F-4D97-AF65-F5344CB8AC3E}">
        <p14:creationId xmlns:p14="http://schemas.microsoft.com/office/powerpoint/2010/main" val="3484380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82BE84B-9901-4DF5-84E8-42EBCEA70381}"/>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A5F6940F-5864-44CC-9845-36EA91E808DB}"/>
              </a:ext>
            </a:extLst>
          </p:cNvPr>
          <p:cNvSpPr/>
          <p:nvPr/>
        </p:nvSpPr>
        <p:spPr>
          <a:xfrm>
            <a:off x="567929" y="2239278"/>
            <a:ext cx="7454502" cy="1200329"/>
          </a:xfrm>
          <a:prstGeom prst="rect">
            <a:avLst/>
          </a:prstGeom>
        </p:spPr>
        <p:txBody>
          <a:bodyPr wrap="square">
            <a:spAutoFit/>
          </a:bodyPr>
          <a:lstStyle/>
          <a:p>
            <a:r>
              <a:rPr lang="pl-PL" dirty="0"/>
              <a:t>W domyślnej konfiguracji </a:t>
            </a:r>
            <a:r>
              <a:rPr lang="pl-PL" dirty="0" err="1"/>
              <a:t>conda</a:t>
            </a:r>
            <a:r>
              <a:rPr lang="pl-PL" dirty="0"/>
              <a:t> może instalować i zarządzać tysiącami pakietów i łączyć z systemami ciągłej integracji, takimi jak </a:t>
            </a:r>
            <a:r>
              <a:rPr lang="pl-PL" dirty="0" err="1"/>
              <a:t>Travis</a:t>
            </a:r>
            <a:r>
              <a:rPr lang="pl-PL" dirty="0"/>
              <a:t> CI i </a:t>
            </a:r>
            <a:r>
              <a:rPr lang="pl-PL" dirty="0" err="1"/>
              <a:t>AppVeyor</a:t>
            </a:r>
            <a:r>
              <a:rPr lang="pl-PL" dirty="0"/>
              <a:t>, aby zapewnić częste, automatyczne testowanie kodu.</a:t>
            </a:r>
          </a:p>
          <a:p>
            <a:endParaRPr lang="pl-PL" dirty="0"/>
          </a:p>
        </p:txBody>
      </p:sp>
      <p:sp>
        <p:nvSpPr>
          <p:cNvPr id="6" name="Prostokąt 5">
            <a:extLst>
              <a:ext uri="{FF2B5EF4-FFF2-40B4-BE49-F238E27FC236}">
                <a16:creationId xmlns:a16="http://schemas.microsoft.com/office/drawing/2014/main" id="{ACEEB23C-CE20-40D8-921E-92682B5DDA20}"/>
              </a:ext>
            </a:extLst>
          </p:cNvPr>
          <p:cNvSpPr/>
          <p:nvPr/>
        </p:nvSpPr>
        <p:spPr>
          <a:xfrm>
            <a:off x="567930" y="3495081"/>
            <a:ext cx="8056526" cy="923330"/>
          </a:xfrm>
          <a:prstGeom prst="rect">
            <a:avLst/>
          </a:prstGeom>
        </p:spPr>
        <p:txBody>
          <a:bodyPr wrap="square">
            <a:spAutoFit/>
          </a:bodyPr>
          <a:lstStyle/>
          <a:p>
            <a:r>
              <a:rPr lang="pl-PL" dirty="0" err="1"/>
              <a:t>Conda</a:t>
            </a:r>
            <a:r>
              <a:rPr lang="pl-PL" dirty="0"/>
              <a:t> jest również zawarta w </a:t>
            </a:r>
            <a:r>
              <a:rPr lang="pl-PL" dirty="0" err="1"/>
              <a:t>Anaconda</a:t>
            </a:r>
            <a:r>
              <a:rPr lang="pl-PL" dirty="0"/>
              <a:t> Enterprise, która zapewnia pakiet korporacyjny i zarządzanie środowiskiem dla </a:t>
            </a:r>
            <a:r>
              <a:rPr lang="pl-PL" dirty="0" err="1"/>
              <a:t>Python</a:t>
            </a:r>
            <a:r>
              <a:rPr lang="pl-PL" dirty="0"/>
              <a:t>, R, Node.js, Java i innych stosów aplikacji.</a:t>
            </a:r>
          </a:p>
        </p:txBody>
      </p:sp>
      <p:sp>
        <p:nvSpPr>
          <p:cNvPr id="7" name="Prostokąt 6">
            <a:extLst>
              <a:ext uri="{FF2B5EF4-FFF2-40B4-BE49-F238E27FC236}">
                <a16:creationId xmlns:a16="http://schemas.microsoft.com/office/drawing/2014/main" id="{DA21C937-3F4D-4F91-AC68-E89643915501}"/>
              </a:ext>
            </a:extLst>
          </p:cNvPr>
          <p:cNvSpPr/>
          <p:nvPr/>
        </p:nvSpPr>
        <p:spPr>
          <a:xfrm>
            <a:off x="567930" y="1008787"/>
            <a:ext cx="8056526" cy="923330"/>
          </a:xfrm>
          <a:prstGeom prst="rect">
            <a:avLst/>
          </a:prstGeom>
        </p:spPr>
        <p:txBody>
          <a:bodyPr wrap="square">
            <a:spAutoFit/>
          </a:bodyPr>
          <a:lstStyle/>
          <a:p>
            <a:r>
              <a:rPr lang="pl-PL" dirty="0"/>
              <a:t>Za pomocą zaledwie kilku poleceń możesz skonfigurować całkowicie oddzielne środowisko do uruchamiania tej innej wersji </a:t>
            </a:r>
            <a:r>
              <a:rPr lang="pl-PL" dirty="0" err="1"/>
              <a:t>Pythona</a:t>
            </a:r>
            <a:r>
              <a:rPr lang="pl-PL" dirty="0"/>
              <a:t>, jednocześnie kontynuując uruchamianie zwykłej wersji </a:t>
            </a:r>
            <a:r>
              <a:rPr lang="pl-PL" dirty="0" err="1"/>
              <a:t>Pythona</a:t>
            </a:r>
            <a:r>
              <a:rPr lang="pl-PL" dirty="0"/>
              <a:t> w normalnym środowisku.</a:t>
            </a:r>
          </a:p>
        </p:txBody>
      </p:sp>
    </p:spTree>
    <p:extLst>
      <p:ext uri="{BB962C8B-B14F-4D97-AF65-F5344CB8AC3E}">
        <p14:creationId xmlns:p14="http://schemas.microsoft.com/office/powerpoint/2010/main" val="541205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B955EF-E2A1-4EA6-AAA3-79C3753FD718}"/>
              </a:ext>
            </a:extLst>
          </p:cNvPr>
          <p:cNvSpPr>
            <a:spLocks noGrp="1"/>
          </p:cNvSpPr>
          <p:nvPr>
            <p:ph type="title"/>
          </p:nvPr>
        </p:nvSpPr>
        <p:spPr/>
        <p:txBody>
          <a:bodyPr/>
          <a:lstStyle/>
          <a:p>
            <a:r>
              <a:rPr lang="pl-PL" dirty="0" err="1"/>
              <a:t>anaconda</a:t>
            </a:r>
            <a:endParaRPr lang="pl-PL" dirty="0"/>
          </a:p>
        </p:txBody>
      </p:sp>
      <p:sp>
        <p:nvSpPr>
          <p:cNvPr id="3" name="Symbol zastępczy daty 2">
            <a:extLst>
              <a:ext uri="{FF2B5EF4-FFF2-40B4-BE49-F238E27FC236}">
                <a16:creationId xmlns:a16="http://schemas.microsoft.com/office/drawing/2014/main" id="{6BC25DA3-221D-4D93-A7D2-4554334EEEB9}"/>
              </a:ext>
            </a:extLst>
          </p:cNvPr>
          <p:cNvSpPr>
            <a:spLocks noGrp="1"/>
          </p:cNvSpPr>
          <p:nvPr>
            <p:ph type="dt" sz="half" idx="10"/>
          </p:nvPr>
        </p:nvSpPr>
        <p:spPr/>
        <p:txBody>
          <a:bodyPr/>
          <a:lstStyle/>
          <a:p>
            <a:pPr rtl="0"/>
            <a:fld id="{98A70DB5-3B74-47E3-90B3-6FF4DAF5961C}" type="datetime1">
              <a:rPr lang="pl-PL" smtClean="0"/>
              <a:t>18.06.2024</a:t>
            </a:fld>
            <a:endParaRPr lang="en-US" dirty="0"/>
          </a:p>
        </p:txBody>
      </p:sp>
      <p:pic>
        <p:nvPicPr>
          <p:cNvPr id="5" name="Obraz 4">
            <a:extLst>
              <a:ext uri="{FF2B5EF4-FFF2-40B4-BE49-F238E27FC236}">
                <a16:creationId xmlns:a16="http://schemas.microsoft.com/office/drawing/2014/main" id="{B3461B0E-CF7E-47F9-BA0B-2633A67AC3F9}"/>
              </a:ext>
            </a:extLst>
          </p:cNvPr>
          <p:cNvPicPr>
            <a:picLocks noChangeAspect="1"/>
          </p:cNvPicPr>
          <p:nvPr/>
        </p:nvPicPr>
        <p:blipFill rotWithShape="1">
          <a:blip r:embed="rId2"/>
          <a:srcRect l="14282" t="10455" r="43291" b="9126"/>
          <a:stretch/>
        </p:blipFill>
        <p:spPr>
          <a:xfrm>
            <a:off x="4902889" y="1399591"/>
            <a:ext cx="2990830" cy="3070703"/>
          </a:xfrm>
          <a:prstGeom prst="rect">
            <a:avLst/>
          </a:prstGeom>
        </p:spPr>
      </p:pic>
      <p:sp>
        <p:nvSpPr>
          <p:cNvPr id="7" name="pole tekstowe 6">
            <a:extLst>
              <a:ext uri="{FF2B5EF4-FFF2-40B4-BE49-F238E27FC236}">
                <a16:creationId xmlns:a16="http://schemas.microsoft.com/office/drawing/2014/main" id="{CF139DB8-745E-4F0B-98BF-A0837BA2B9B8}"/>
              </a:ext>
            </a:extLst>
          </p:cNvPr>
          <p:cNvSpPr txBox="1"/>
          <p:nvPr/>
        </p:nvSpPr>
        <p:spPr>
          <a:xfrm>
            <a:off x="493437" y="2380945"/>
            <a:ext cx="4573166" cy="1131079"/>
          </a:xfrm>
          <a:prstGeom prst="rect">
            <a:avLst/>
          </a:prstGeom>
          <a:noFill/>
        </p:spPr>
        <p:txBody>
          <a:bodyPr wrap="square">
            <a:spAutoFit/>
          </a:bodyPr>
          <a:lstStyle/>
          <a:p>
            <a:r>
              <a:rPr lang="pl-PL" sz="1350" dirty="0" err="1"/>
              <a:t>Anaconda</a:t>
            </a:r>
            <a:r>
              <a:rPr lang="pl-PL" sz="1350" dirty="0"/>
              <a:t> to dystrybucja języków programowania </a:t>
            </a:r>
            <a:r>
              <a:rPr lang="pl-PL" sz="1350" dirty="0" err="1"/>
              <a:t>Python</a:t>
            </a:r>
            <a:r>
              <a:rPr lang="pl-PL" sz="1350" dirty="0"/>
              <a:t> i R do obliczeń naukowych, której celem jest uproszczenie zarządzania pakietami i ich wdrażania. Dystrybucja zawiera pakiety nauki danych odpowiednie dla systemów Windows, Linux i </a:t>
            </a:r>
            <a:r>
              <a:rPr lang="pl-PL" sz="1350" dirty="0" err="1"/>
              <a:t>macOS</a:t>
            </a:r>
            <a:r>
              <a:rPr lang="pl-PL" sz="1350" dirty="0"/>
              <a:t>.</a:t>
            </a:r>
          </a:p>
        </p:txBody>
      </p:sp>
      <p:pic>
        <p:nvPicPr>
          <p:cNvPr id="6" name="Picture 5">
            <a:extLst>
              <a:ext uri="{FF2B5EF4-FFF2-40B4-BE49-F238E27FC236}">
                <a16:creationId xmlns:a16="http://schemas.microsoft.com/office/drawing/2014/main" id="{9752EA1C-B6A7-1B4F-93DB-D0D4AF728790}"/>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337853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B9CA742-A663-4E41-9C37-D9D837740E4E}"/>
              </a:ext>
            </a:extLst>
          </p:cNvPr>
          <p:cNvSpPr>
            <a:spLocks noGrp="1"/>
          </p:cNvSpPr>
          <p:nvPr>
            <p:ph type="title"/>
          </p:nvPr>
        </p:nvSpPr>
        <p:spPr/>
        <p:txBody>
          <a:bodyPr/>
          <a:lstStyle/>
          <a:p>
            <a:r>
              <a:rPr lang="pl-PL" dirty="0"/>
              <a:t>DATALORE</a:t>
            </a:r>
          </a:p>
        </p:txBody>
      </p:sp>
      <p:sp>
        <p:nvSpPr>
          <p:cNvPr id="3" name="Symbol zastępczy daty 2">
            <a:extLst>
              <a:ext uri="{FF2B5EF4-FFF2-40B4-BE49-F238E27FC236}">
                <a16:creationId xmlns:a16="http://schemas.microsoft.com/office/drawing/2014/main" id="{37BC629A-388C-4013-8219-95274AD26D5F}"/>
              </a:ext>
            </a:extLst>
          </p:cNvPr>
          <p:cNvSpPr>
            <a:spLocks noGrp="1"/>
          </p:cNvSpPr>
          <p:nvPr>
            <p:ph type="dt" sz="half" idx="10"/>
          </p:nvPr>
        </p:nvSpPr>
        <p:spPr/>
        <p:txBody>
          <a:bodyPr/>
          <a:lstStyle/>
          <a:p>
            <a:pPr rtl="0"/>
            <a:fld id="{98A70DB5-3B74-47E3-90B3-6FF4DAF5961C}" type="datetime1">
              <a:rPr lang="pl-PL" smtClean="0"/>
              <a:t>18.06.2024</a:t>
            </a:fld>
            <a:endParaRPr lang="en-US" dirty="0"/>
          </a:p>
        </p:txBody>
      </p:sp>
      <p:pic>
        <p:nvPicPr>
          <p:cNvPr id="4" name="Picture 5">
            <a:extLst>
              <a:ext uri="{FF2B5EF4-FFF2-40B4-BE49-F238E27FC236}">
                <a16:creationId xmlns:a16="http://schemas.microsoft.com/office/drawing/2014/main" id="{13EA0B17-38BA-4362-81D0-E1BB09AA0A6B}"/>
              </a:ext>
            </a:extLst>
          </p:cNvPr>
          <p:cNvPicPr>
            <a:picLocks noChangeAspect="1"/>
          </p:cNvPicPr>
          <p:nvPr/>
        </p:nvPicPr>
        <p:blipFill>
          <a:blip r:embed="rId2"/>
          <a:srcRect/>
          <a:stretch>
            <a:fillRect/>
          </a:stretch>
        </p:blipFill>
        <p:spPr>
          <a:xfrm>
            <a:off x="147578" y="4817936"/>
            <a:ext cx="817756" cy="198817"/>
          </a:xfrm>
          <a:prstGeom prst="rect">
            <a:avLst/>
          </a:prstGeom>
        </p:spPr>
      </p:pic>
      <p:sp>
        <p:nvSpPr>
          <p:cNvPr id="6" name="pole tekstowe 5">
            <a:extLst>
              <a:ext uri="{FF2B5EF4-FFF2-40B4-BE49-F238E27FC236}">
                <a16:creationId xmlns:a16="http://schemas.microsoft.com/office/drawing/2014/main" id="{730A69B0-3E4B-4644-AC6D-018C9B585B62}"/>
              </a:ext>
            </a:extLst>
          </p:cNvPr>
          <p:cNvSpPr txBox="1"/>
          <p:nvPr/>
        </p:nvSpPr>
        <p:spPr>
          <a:xfrm>
            <a:off x="556455" y="2071757"/>
            <a:ext cx="7172587" cy="2446824"/>
          </a:xfrm>
          <a:prstGeom prst="rect">
            <a:avLst/>
          </a:prstGeom>
          <a:noFill/>
        </p:spPr>
        <p:txBody>
          <a:bodyPr wrap="square">
            <a:spAutoFit/>
          </a:bodyPr>
          <a:lstStyle/>
          <a:p>
            <a:r>
              <a:rPr lang="pl-PL" sz="1500" b="1" dirty="0" err="1"/>
              <a:t>Datalore</a:t>
            </a:r>
            <a:r>
              <a:rPr lang="pl-PL" sz="1350" dirty="0"/>
              <a:t> jest zdefiniowany jako notatnik do nauki data science - online (z inteligentną pomocą w kodowaniu).</a:t>
            </a:r>
          </a:p>
          <a:p>
            <a:endParaRPr lang="pl-PL" sz="1350" dirty="0"/>
          </a:p>
          <a:p>
            <a:r>
              <a:rPr lang="pl-PL" sz="1350" dirty="0"/>
              <a:t>Przyjrzyjmy się bliżej definicji.</a:t>
            </a:r>
          </a:p>
          <a:p>
            <a:r>
              <a:rPr lang="pl-PL" sz="1500" b="1" dirty="0" err="1"/>
              <a:t>Datalore</a:t>
            </a:r>
            <a:r>
              <a:rPr lang="pl-PL" sz="1350" b="1" dirty="0"/>
              <a:t> jest w trybie online</a:t>
            </a:r>
          </a:p>
          <a:p>
            <a:endParaRPr lang="pl-PL" sz="1350" dirty="0"/>
          </a:p>
          <a:p>
            <a:r>
              <a:rPr lang="pl-PL" sz="1350" dirty="0"/>
              <a:t>W </a:t>
            </a:r>
            <a:r>
              <a:rPr lang="pl-PL" sz="1350" dirty="0" err="1"/>
              <a:t>Datalore</a:t>
            </a:r>
            <a:r>
              <a:rPr lang="pl-PL" sz="1350" dirty="0"/>
              <a:t> wszystkie obliczenia są wykonywane w chmurze. </a:t>
            </a:r>
          </a:p>
          <a:p>
            <a:r>
              <a:rPr lang="pl-PL" sz="1350" dirty="0"/>
              <a:t>Aby uruchomić kod </a:t>
            </a:r>
            <a:r>
              <a:rPr lang="pl-PL" sz="1350" dirty="0" err="1"/>
              <a:t>Pythona</a:t>
            </a:r>
            <a:r>
              <a:rPr lang="pl-PL" sz="1350" dirty="0"/>
              <a:t> i Kotlin, wystarczy otworzyć przeglądarkę, zarejestrować się na datalore.jetbrains.com i utworzyć swój pierwszy notatnik. </a:t>
            </a:r>
          </a:p>
          <a:p>
            <a:r>
              <a:rPr lang="pl-PL" sz="1350" dirty="0"/>
              <a:t>Nie jest wymagana żadna dodatkowa konfiguracja. </a:t>
            </a:r>
          </a:p>
          <a:p>
            <a:r>
              <a:rPr lang="pl-PL" sz="1350" dirty="0"/>
              <a:t>Najlepsze biblioteki do nauki </a:t>
            </a:r>
            <a:r>
              <a:rPr lang="pl-PL" sz="1350" b="1" dirty="0"/>
              <a:t>data science </a:t>
            </a:r>
            <a:r>
              <a:rPr lang="pl-PL" sz="1350" dirty="0"/>
              <a:t>są już wstępnie zainstalowane w </a:t>
            </a:r>
            <a:r>
              <a:rPr lang="pl-PL" sz="1500" b="1" dirty="0" err="1"/>
              <a:t>Datalore</a:t>
            </a:r>
            <a:r>
              <a:rPr lang="pl-PL" sz="1350" dirty="0"/>
              <a:t>. </a:t>
            </a:r>
          </a:p>
        </p:txBody>
      </p:sp>
      <p:pic>
        <p:nvPicPr>
          <p:cNvPr id="8" name="Obraz 7">
            <a:extLst>
              <a:ext uri="{FF2B5EF4-FFF2-40B4-BE49-F238E27FC236}">
                <a16:creationId xmlns:a16="http://schemas.microsoft.com/office/drawing/2014/main" id="{7E6E4B2D-130A-4DC5-9CFB-258255AE844F}"/>
              </a:ext>
            </a:extLst>
          </p:cNvPr>
          <p:cNvPicPr>
            <a:picLocks noChangeAspect="1"/>
          </p:cNvPicPr>
          <p:nvPr/>
        </p:nvPicPr>
        <p:blipFill rotWithShape="1">
          <a:blip r:embed="rId3"/>
          <a:srcRect l="13303" t="10780" r="56032" b="59622"/>
          <a:stretch/>
        </p:blipFill>
        <p:spPr>
          <a:xfrm>
            <a:off x="4756733" y="429040"/>
            <a:ext cx="3142078" cy="1642718"/>
          </a:xfrm>
          <a:prstGeom prst="rect">
            <a:avLst/>
          </a:prstGeom>
        </p:spPr>
      </p:pic>
    </p:spTree>
    <p:extLst>
      <p:ext uri="{BB962C8B-B14F-4D97-AF65-F5344CB8AC3E}">
        <p14:creationId xmlns:p14="http://schemas.microsoft.com/office/powerpoint/2010/main" val="1142060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90E6DB-41A1-40CC-866E-11E6BF55557F}"/>
              </a:ext>
            </a:extLst>
          </p:cNvPr>
          <p:cNvSpPr>
            <a:spLocks noGrp="1"/>
          </p:cNvSpPr>
          <p:nvPr>
            <p:ph type="title"/>
          </p:nvPr>
        </p:nvSpPr>
        <p:spPr/>
        <p:txBody>
          <a:bodyPr/>
          <a:lstStyle/>
          <a:p>
            <a:r>
              <a:rPr lang="pl-PL" dirty="0"/>
              <a:t>Biblioteka </a:t>
            </a:r>
            <a:r>
              <a:rPr lang="pl-PL" sz="2100" b="0" dirty="0" err="1">
                <a:solidFill>
                  <a:srgbClr val="000000"/>
                </a:solidFill>
              </a:rPr>
              <a:t>pandas</a:t>
            </a:r>
            <a:br>
              <a:rPr lang="pl-PL" dirty="0"/>
            </a:br>
            <a:endParaRPr lang="pl-PL" dirty="0"/>
          </a:p>
        </p:txBody>
      </p:sp>
      <p:sp>
        <p:nvSpPr>
          <p:cNvPr id="3" name="Symbol zastępczy daty 2">
            <a:extLst>
              <a:ext uri="{FF2B5EF4-FFF2-40B4-BE49-F238E27FC236}">
                <a16:creationId xmlns:a16="http://schemas.microsoft.com/office/drawing/2014/main" id="{E1253BB4-2E07-4F17-8EEA-573C535204F7}"/>
              </a:ext>
            </a:extLst>
          </p:cNvPr>
          <p:cNvSpPr>
            <a:spLocks noGrp="1"/>
          </p:cNvSpPr>
          <p:nvPr>
            <p:ph type="dt" sz="half" idx="10"/>
          </p:nvPr>
        </p:nvSpPr>
        <p:spPr/>
        <p:txBody>
          <a:bodyPr/>
          <a:lstStyle/>
          <a:p>
            <a:pPr rtl="0"/>
            <a:fld id="{98A70DB5-3B74-47E3-90B3-6FF4DAF5961C}" type="datetime1">
              <a:rPr lang="pl-PL" smtClean="0"/>
              <a:t>18.06.2024</a:t>
            </a:fld>
            <a:endParaRPr lang="en-US" dirty="0"/>
          </a:p>
        </p:txBody>
      </p:sp>
      <p:sp>
        <p:nvSpPr>
          <p:cNvPr id="5" name="pole tekstowe 4">
            <a:extLst>
              <a:ext uri="{FF2B5EF4-FFF2-40B4-BE49-F238E27FC236}">
                <a16:creationId xmlns:a16="http://schemas.microsoft.com/office/drawing/2014/main" id="{C56859AF-9BD2-4241-A1BC-0D3795279FF7}"/>
              </a:ext>
            </a:extLst>
          </p:cNvPr>
          <p:cNvSpPr txBox="1"/>
          <p:nvPr/>
        </p:nvSpPr>
        <p:spPr>
          <a:xfrm>
            <a:off x="492329" y="1204726"/>
            <a:ext cx="8001524" cy="300082"/>
          </a:xfrm>
          <a:prstGeom prst="rect">
            <a:avLst/>
          </a:prstGeom>
          <a:noFill/>
        </p:spPr>
        <p:txBody>
          <a:bodyPr wrap="square">
            <a:spAutoFit/>
          </a:bodyPr>
          <a:lstStyle/>
          <a:p>
            <a:r>
              <a:rPr lang="pl-PL" sz="1350" dirty="0" err="1"/>
              <a:t>Pandas</a:t>
            </a:r>
            <a:r>
              <a:rPr lang="pl-PL" sz="1350" dirty="0"/>
              <a:t>, jest jednym z najbardziej rozbudowanych pakietów, do analizy danych, w języku </a:t>
            </a:r>
            <a:r>
              <a:rPr lang="pl-PL" sz="1350" dirty="0" err="1"/>
              <a:t>Python</a:t>
            </a:r>
            <a:r>
              <a:rPr lang="pl-PL" sz="1350" dirty="0"/>
              <a:t>.</a:t>
            </a:r>
          </a:p>
        </p:txBody>
      </p:sp>
      <p:sp>
        <p:nvSpPr>
          <p:cNvPr id="7" name="pole tekstowe 6">
            <a:extLst>
              <a:ext uri="{FF2B5EF4-FFF2-40B4-BE49-F238E27FC236}">
                <a16:creationId xmlns:a16="http://schemas.microsoft.com/office/drawing/2014/main" id="{6BE2BFA7-1E45-47B9-AF55-B6C34CBC8312}"/>
              </a:ext>
            </a:extLst>
          </p:cNvPr>
          <p:cNvSpPr txBox="1"/>
          <p:nvPr/>
        </p:nvSpPr>
        <p:spPr>
          <a:xfrm>
            <a:off x="1241046" y="1606227"/>
            <a:ext cx="4570952" cy="923330"/>
          </a:xfrm>
          <a:prstGeom prst="rect">
            <a:avLst/>
          </a:prstGeom>
          <a:noFill/>
        </p:spPr>
        <p:txBody>
          <a:bodyPr wrap="square">
            <a:spAutoFit/>
          </a:bodyPr>
          <a:lstStyle/>
          <a:p>
            <a:endParaRPr lang="pl-PL" sz="1350" dirty="0"/>
          </a:p>
          <a:p>
            <a:r>
              <a:rPr lang="pl-PL" sz="1350" b="1" dirty="0"/>
              <a:t>Instalacja pakietu:</a:t>
            </a:r>
          </a:p>
          <a:p>
            <a:endParaRPr lang="pl-PL" sz="1350" dirty="0"/>
          </a:p>
          <a:p>
            <a:r>
              <a:rPr lang="pl-PL" sz="1350" dirty="0"/>
              <a:t>$ pip </a:t>
            </a:r>
            <a:r>
              <a:rPr lang="pl-PL" sz="1350" dirty="0" err="1"/>
              <a:t>install</a:t>
            </a:r>
            <a:r>
              <a:rPr lang="pl-PL" sz="1350" dirty="0"/>
              <a:t> </a:t>
            </a:r>
            <a:r>
              <a:rPr lang="pl-PL" sz="1350" dirty="0" err="1"/>
              <a:t>pandas</a:t>
            </a:r>
            <a:endParaRPr lang="pl-PL" sz="1350" dirty="0"/>
          </a:p>
        </p:txBody>
      </p:sp>
      <p:sp>
        <p:nvSpPr>
          <p:cNvPr id="9" name="pole tekstowe 8">
            <a:extLst>
              <a:ext uri="{FF2B5EF4-FFF2-40B4-BE49-F238E27FC236}">
                <a16:creationId xmlns:a16="http://schemas.microsoft.com/office/drawing/2014/main" id="{CD5ED4E9-2222-4BA8-A536-27D12EB8E5CA}"/>
              </a:ext>
            </a:extLst>
          </p:cNvPr>
          <p:cNvSpPr txBox="1"/>
          <p:nvPr/>
        </p:nvSpPr>
        <p:spPr>
          <a:xfrm>
            <a:off x="1241046" y="3011331"/>
            <a:ext cx="4570952" cy="715581"/>
          </a:xfrm>
          <a:prstGeom prst="rect">
            <a:avLst/>
          </a:prstGeom>
          <a:noFill/>
        </p:spPr>
        <p:txBody>
          <a:bodyPr wrap="square">
            <a:spAutoFit/>
          </a:bodyPr>
          <a:lstStyle/>
          <a:p>
            <a:r>
              <a:rPr lang="pl-PL" sz="1350" b="1" dirty="0"/>
              <a:t>Importowanie pakietu:</a:t>
            </a:r>
          </a:p>
          <a:p>
            <a:endParaRPr lang="pl-PL" sz="1350" dirty="0"/>
          </a:p>
          <a:p>
            <a:r>
              <a:rPr lang="pl-PL" sz="1350" dirty="0"/>
              <a:t>import </a:t>
            </a:r>
            <a:r>
              <a:rPr lang="pl-PL" sz="1350" dirty="0" err="1"/>
              <a:t>pandas</a:t>
            </a:r>
            <a:r>
              <a:rPr lang="pl-PL" sz="1350" dirty="0"/>
              <a:t> as </a:t>
            </a:r>
            <a:r>
              <a:rPr lang="pl-PL" sz="1350" dirty="0" err="1"/>
              <a:t>pd</a:t>
            </a:r>
            <a:endParaRPr lang="pl-PL" sz="1350" dirty="0"/>
          </a:p>
        </p:txBody>
      </p:sp>
      <p:pic>
        <p:nvPicPr>
          <p:cNvPr id="8" name="Picture 5">
            <a:extLst>
              <a:ext uri="{FF2B5EF4-FFF2-40B4-BE49-F238E27FC236}">
                <a16:creationId xmlns:a16="http://schemas.microsoft.com/office/drawing/2014/main" id="{D722D0B9-087A-344B-9159-690E329C2793}"/>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2840878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0CCE944-EC73-4D70-A1CB-142103FC37D3}"/>
              </a:ext>
            </a:extLst>
          </p:cNvPr>
          <p:cNvSpPr>
            <a:spLocks noGrp="1"/>
          </p:cNvSpPr>
          <p:nvPr>
            <p:ph type="title"/>
          </p:nvPr>
        </p:nvSpPr>
        <p:spPr/>
        <p:txBody>
          <a:bodyPr/>
          <a:lstStyle/>
          <a:p>
            <a:r>
              <a:rPr lang="pl-PL" dirty="0" err="1"/>
              <a:t>pandas</a:t>
            </a:r>
            <a:endParaRPr lang="pl-PL" dirty="0"/>
          </a:p>
        </p:txBody>
      </p:sp>
      <p:sp>
        <p:nvSpPr>
          <p:cNvPr id="3" name="Symbol zastępczy daty 2">
            <a:extLst>
              <a:ext uri="{FF2B5EF4-FFF2-40B4-BE49-F238E27FC236}">
                <a16:creationId xmlns:a16="http://schemas.microsoft.com/office/drawing/2014/main" id="{102342ED-3D16-4389-AB54-B3DD9E3C48A5}"/>
              </a:ext>
            </a:extLst>
          </p:cNvPr>
          <p:cNvSpPr>
            <a:spLocks noGrp="1"/>
          </p:cNvSpPr>
          <p:nvPr>
            <p:ph type="dt" sz="half" idx="10"/>
          </p:nvPr>
        </p:nvSpPr>
        <p:spPr/>
        <p:txBody>
          <a:bodyPr/>
          <a:lstStyle/>
          <a:p>
            <a:pPr rtl="0"/>
            <a:fld id="{98A70DB5-3B74-47E3-90B3-6FF4DAF5961C}" type="datetime1">
              <a:rPr lang="pl-PL" smtClean="0"/>
              <a:t>18.06.2024</a:t>
            </a:fld>
            <a:endParaRPr lang="en-US" dirty="0"/>
          </a:p>
        </p:txBody>
      </p:sp>
      <p:sp>
        <p:nvSpPr>
          <p:cNvPr id="5" name="pole tekstowe 4">
            <a:extLst>
              <a:ext uri="{FF2B5EF4-FFF2-40B4-BE49-F238E27FC236}">
                <a16:creationId xmlns:a16="http://schemas.microsoft.com/office/drawing/2014/main" id="{4C22314E-A876-4415-8E74-B6347BA8B9A2}"/>
              </a:ext>
            </a:extLst>
          </p:cNvPr>
          <p:cNvSpPr txBox="1"/>
          <p:nvPr/>
        </p:nvSpPr>
        <p:spPr>
          <a:xfrm>
            <a:off x="144711" y="1288493"/>
            <a:ext cx="3429000" cy="3000821"/>
          </a:xfrm>
          <a:prstGeom prst="rect">
            <a:avLst/>
          </a:prstGeom>
          <a:noFill/>
        </p:spPr>
        <p:txBody>
          <a:bodyPr wrap="square">
            <a:spAutoFit/>
          </a:bodyPr>
          <a:lstStyle/>
          <a:p>
            <a:r>
              <a:rPr lang="pl-PL" sz="1350" dirty="0"/>
              <a:t>Co można robić w </a:t>
            </a:r>
            <a:r>
              <a:rPr lang="pl-PL" sz="1350" b="1" dirty="0" err="1"/>
              <a:t>pandas</a:t>
            </a:r>
            <a:r>
              <a:rPr lang="pl-PL" sz="1350" dirty="0"/>
              <a:t>?</a:t>
            </a:r>
          </a:p>
          <a:p>
            <a:endParaRPr lang="pl-PL" sz="1350" dirty="0"/>
          </a:p>
          <a:p>
            <a:pPr marL="214313" indent="-214313" algn="just">
              <a:buFont typeface="Arial" panose="020B0604020202020204" pitchFamily="34" charset="0"/>
              <a:buChar char="•"/>
            </a:pPr>
            <a:r>
              <a:rPr lang="pl-PL" sz="1350" dirty="0"/>
              <a:t>załadować dane z plików o rozmaitym formacie danych (CSV, Excel, JSON i wiele innych )</a:t>
            </a:r>
          </a:p>
          <a:p>
            <a:pPr marL="214313" indent="-214313" algn="just">
              <a:buFont typeface="Arial" panose="020B0604020202020204" pitchFamily="34" charset="0"/>
              <a:buChar char="•"/>
            </a:pPr>
            <a:r>
              <a:rPr lang="pl-PL" sz="1350" dirty="0"/>
              <a:t>załadować dane bezpośrednio z baz danych</a:t>
            </a:r>
          </a:p>
          <a:p>
            <a:pPr marL="214313" indent="-214313" algn="just">
              <a:buFont typeface="Arial" panose="020B0604020202020204" pitchFamily="34" charset="0"/>
              <a:buChar char="•"/>
            </a:pPr>
            <a:r>
              <a:rPr lang="pl-PL" sz="1350" dirty="0"/>
              <a:t>wyczyścić dane i przygotować je do dalszej analizy</a:t>
            </a:r>
          </a:p>
          <a:p>
            <a:pPr marL="214313" indent="-214313" algn="just">
              <a:buFont typeface="Arial" panose="020B0604020202020204" pitchFamily="34" charset="0"/>
              <a:buChar char="•"/>
            </a:pPr>
            <a:r>
              <a:rPr lang="pl-PL" sz="1350" dirty="0"/>
              <a:t>Dokonać podstawowej analizy danych, takiej jaką znamy z Excel czy też SQL – np. grupowanie czy też tabele przestawne</a:t>
            </a:r>
          </a:p>
          <a:p>
            <a:pPr marL="214313" indent="-214313" algn="just">
              <a:buFont typeface="Arial" panose="020B0604020202020204" pitchFamily="34" charset="0"/>
              <a:buChar char="•"/>
            </a:pPr>
            <a:r>
              <a:rPr lang="pl-PL" sz="1350" dirty="0"/>
              <a:t>Zwizualizować nasze wyniki</a:t>
            </a:r>
          </a:p>
        </p:txBody>
      </p:sp>
      <p:pic>
        <p:nvPicPr>
          <p:cNvPr id="6" name="Obraz 5">
            <a:extLst>
              <a:ext uri="{FF2B5EF4-FFF2-40B4-BE49-F238E27FC236}">
                <a16:creationId xmlns:a16="http://schemas.microsoft.com/office/drawing/2014/main" id="{29184250-CA4E-429F-ABBE-E908319D665A}"/>
              </a:ext>
            </a:extLst>
          </p:cNvPr>
          <p:cNvPicPr>
            <a:picLocks noChangeAspect="1"/>
          </p:cNvPicPr>
          <p:nvPr/>
        </p:nvPicPr>
        <p:blipFill>
          <a:blip r:embed="rId2"/>
          <a:stretch>
            <a:fillRect/>
          </a:stretch>
        </p:blipFill>
        <p:spPr>
          <a:xfrm>
            <a:off x="4039300" y="1809279"/>
            <a:ext cx="5022908" cy="1952264"/>
          </a:xfrm>
          <a:prstGeom prst="rect">
            <a:avLst/>
          </a:prstGeom>
        </p:spPr>
      </p:pic>
      <p:pic>
        <p:nvPicPr>
          <p:cNvPr id="7" name="Picture 5">
            <a:extLst>
              <a:ext uri="{FF2B5EF4-FFF2-40B4-BE49-F238E27FC236}">
                <a16:creationId xmlns:a16="http://schemas.microsoft.com/office/drawing/2014/main" id="{51DDD93C-F67E-674E-B4A5-516FA91CBF14}"/>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657441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0AC655-B917-4F68-BC69-A241FEE242D6}"/>
              </a:ext>
            </a:extLst>
          </p:cNvPr>
          <p:cNvSpPr>
            <a:spLocks noGrp="1"/>
          </p:cNvSpPr>
          <p:nvPr>
            <p:ph type="title"/>
          </p:nvPr>
        </p:nvSpPr>
        <p:spPr/>
        <p:txBody>
          <a:bodyPr/>
          <a:lstStyle/>
          <a:p>
            <a:r>
              <a:rPr lang="pl-PL" dirty="0"/>
              <a:t>Podstawowe typy danych w </a:t>
            </a:r>
            <a:r>
              <a:rPr lang="pl-PL" dirty="0" err="1"/>
              <a:t>pandas</a:t>
            </a:r>
            <a:endParaRPr lang="pl-PL" dirty="0"/>
          </a:p>
        </p:txBody>
      </p:sp>
      <p:sp>
        <p:nvSpPr>
          <p:cNvPr id="3" name="Symbol zastępczy daty 2">
            <a:extLst>
              <a:ext uri="{FF2B5EF4-FFF2-40B4-BE49-F238E27FC236}">
                <a16:creationId xmlns:a16="http://schemas.microsoft.com/office/drawing/2014/main" id="{DDFBFA3F-273C-4238-9E9B-540CCFBD431D}"/>
              </a:ext>
            </a:extLst>
          </p:cNvPr>
          <p:cNvSpPr>
            <a:spLocks noGrp="1"/>
          </p:cNvSpPr>
          <p:nvPr>
            <p:ph type="dt" sz="half" idx="10"/>
          </p:nvPr>
        </p:nvSpPr>
        <p:spPr/>
        <p:txBody>
          <a:bodyPr/>
          <a:lstStyle/>
          <a:p>
            <a:pPr rtl="0"/>
            <a:fld id="{98A70DB5-3B74-47E3-90B3-6FF4DAF5961C}" type="datetime1">
              <a:rPr lang="pl-PL" smtClean="0"/>
              <a:t>18.06.2024</a:t>
            </a:fld>
            <a:endParaRPr lang="en-US" dirty="0"/>
          </a:p>
        </p:txBody>
      </p:sp>
      <p:sp>
        <p:nvSpPr>
          <p:cNvPr id="5" name="pole tekstowe 4">
            <a:extLst>
              <a:ext uri="{FF2B5EF4-FFF2-40B4-BE49-F238E27FC236}">
                <a16:creationId xmlns:a16="http://schemas.microsoft.com/office/drawing/2014/main" id="{92EF3117-62E0-42BA-A3A9-41EEC74A9669}"/>
              </a:ext>
            </a:extLst>
          </p:cNvPr>
          <p:cNvSpPr txBox="1"/>
          <p:nvPr/>
        </p:nvSpPr>
        <p:spPr>
          <a:xfrm>
            <a:off x="687373" y="1667110"/>
            <a:ext cx="6736883" cy="507831"/>
          </a:xfrm>
          <a:prstGeom prst="rect">
            <a:avLst/>
          </a:prstGeom>
          <a:noFill/>
        </p:spPr>
        <p:txBody>
          <a:bodyPr wrap="square">
            <a:spAutoFit/>
          </a:bodyPr>
          <a:lstStyle/>
          <a:p>
            <a:r>
              <a:rPr lang="pl-PL" sz="1350" dirty="0"/>
              <a:t>Pierwszy typ danych to </a:t>
            </a:r>
            <a:r>
              <a:rPr lang="pl-PL" sz="1350" b="1" dirty="0"/>
              <a:t>'Series</a:t>
            </a:r>
            <a:r>
              <a:rPr lang="pl-PL" sz="1350" dirty="0"/>
              <a:t>'. Dla analogii, możemy porównać ją do kolumny z Excela. Działa ona podobnie do listy w </a:t>
            </a:r>
            <a:r>
              <a:rPr lang="pl-PL" sz="1350" dirty="0" err="1"/>
              <a:t>Python</a:t>
            </a:r>
            <a:r>
              <a:rPr lang="pl-PL" sz="1350" dirty="0"/>
              <a:t>, jednak daje nam większe możliwości.</a:t>
            </a:r>
          </a:p>
        </p:txBody>
      </p:sp>
      <p:sp>
        <p:nvSpPr>
          <p:cNvPr id="7" name="pole tekstowe 6">
            <a:extLst>
              <a:ext uri="{FF2B5EF4-FFF2-40B4-BE49-F238E27FC236}">
                <a16:creationId xmlns:a16="http://schemas.microsoft.com/office/drawing/2014/main" id="{225B4660-73DF-423C-92EF-2ABEBF9C049A}"/>
              </a:ext>
            </a:extLst>
          </p:cNvPr>
          <p:cNvSpPr txBox="1"/>
          <p:nvPr/>
        </p:nvSpPr>
        <p:spPr>
          <a:xfrm>
            <a:off x="687373" y="2675184"/>
            <a:ext cx="6169055" cy="715581"/>
          </a:xfrm>
          <a:prstGeom prst="rect">
            <a:avLst/>
          </a:prstGeom>
          <a:noFill/>
        </p:spPr>
        <p:txBody>
          <a:bodyPr wrap="square">
            <a:spAutoFit/>
          </a:bodyPr>
          <a:lstStyle/>
          <a:p>
            <a:r>
              <a:rPr lang="pl-PL" sz="1350" dirty="0"/>
              <a:t>Drugi typ danych, to </a:t>
            </a:r>
            <a:r>
              <a:rPr lang="pl-PL" sz="1350" b="1" dirty="0" err="1"/>
              <a:t>DataFrame</a:t>
            </a:r>
            <a:r>
              <a:rPr lang="pl-PL" sz="1350" dirty="0"/>
              <a:t>. O ile 'Series' porównywaliśmy do kolumny, o tyle </a:t>
            </a:r>
            <a:r>
              <a:rPr lang="pl-PL" sz="1350" dirty="0" err="1"/>
              <a:t>DataFrame</a:t>
            </a:r>
            <a:r>
              <a:rPr lang="pl-PL" sz="1350" dirty="0"/>
              <a:t>, jest odpowiednikiem tabeli, czyli zestawieniem danych typu 'Series'.</a:t>
            </a:r>
          </a:p>
        </p:txBody>
      </p:sp>
      <p:pic>
        <p:nvPicPr>
          <p:cNvPr id="6" name="Picture 5">
            <a:extLst>
              <a:ext uri="{FF2B5EF4-FFF2-40B4-BE49-F238E27FC236}">
                <a16:creationId xmlns:a16="http://schemas.microsoft.com/office/drawing/2014/main" id="{F1F14544-35FA-434B-9849-B9FC0A1E7E6D}"/>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956444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9185C1-E5B0-489F-B57A-A171FD857ACF}"/>
              </a:ext>
            </a:extLst>
          </p:cNvPr>
          <p:cNvSpPr>
            <a:spLocks noGrp="1"/>
          </p:cNvSpPr>
          <p:nvPr>
            <p:ph type="body" sz="quarter" idx="25"/>
          </p:nvPr>
        </p:nvSpPr>
        <p:spPr/>
        <p:txBody>
          <a:bodyPr/>
          <a:lstStyle/>
          <a:p>
            <a:r>
              <a:rPr lang="pl-PL" dirty="0"/>
              <a:t>Transformacja Fouriera</a:t>
            </a:r>
          </a:p>
        </p:txBody>
      </p:sp>
      <p:sp>
        <p:nvSpPr>
          <p:cNvPr id="3" name="Symbol zastępczy tekstu 2">
            <a:extLst>
              <a:ext uri="{FF2B5EF4-FFF2-40B4-BE49-F238E27FC236}">
                <a16:creationId xmlns:a16="http://schemas.microsoft.com/office/drawing/2014/main" id="{FC8332F3-8602-4E2F-94F0-3E8162A2B682}"/>
              </a:ext>
            </a:extLst>
          </p:cNvPr>
          <p:cNvSpPr>
            <a:spLocks noGrp="1"/>
          </p:cNvSpPr>
          <p:nvPr>
            <p:ph type="body" sz="quarter" idx="27"/>
          </p:nvPr>
        </p:nvSpPr>
        <p:spPr>
          <a:xfrm>
            <a:off x="457200" y="1786297"/>
            <a:ext cx="8235950" cy="1570905"/>
          </a:xfrm>
        </p:spPr>
        <p:txBody>
          <a:bodyPr/>
          <a:lstStyle/>
          <a:p>
            <a:pPr marL="0" indent="0">
              <a:buNone/>
            </a:pPr>
            <a:r>
              <a:rPr lang="pl-PL" dirty="0"/>
              <a:t>Transformacja Fouriera rozkłada funkcję okresową na</a:t>
            </a:r>
          </a:p>
          <a:p>
            <a:pPr marL="0" indent="0">
              <a:buNone/>
            </a:pPr>
            <a:r>
              <a:rPr lang="pl-PL" dirty="0"/>
              <a:t>szereg funkcji okresowych tak, że uzyskana transformata</a:t>
            </a:r>
          </a:p>
          <a:p>
            <a:pPr marL="0" indent="0">
              <a:buNone/>
            </a:pPr>
            <a:r>
              <a:rPr lang="pl-PL" dirty="0"/>
              <a:t>podaje w jaki sposób poszczególne częstotliwości składają</a:t>
            </a:r>
          </a:p>
          <a:p>
            <a:pPr marL="0" indent="0">
              <a:buNone/>
            </a:pPr>
            <a:r>
              <a:rPr lang="pl-PL" dirty="0"/>
              <a:t>się na pierwotną funkcję.</a:t>
            </a:r>
          </a:p>
        </p:txBody>
      </p:sp>
    </p:spTree>
    <p:extLst>
      <p:ext uri="{BB962C8B-B14F-4D97-AF65-F5344CB8AC3E}">
        <p14:creationId xmlns:p14="http://schemas.microsoft.com/office/powerpoint/2010/main" val="2662198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E89D87B-E92C-4DAF-A670-2E45BA1C536D}"/>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AB17761-2832-4E49-BFF7-E58C8185FA0D}"/>
              </a:ext>
            </a:extLst>
          </p:cNvPr>
          <p:cNvPicPr>
            <a:picLocks noChangeAspect="1"/>
          </p:cNvPicPr>
          <p:nvPr/>
        </p:nvPicPr>
        <p:blipFill rotWithShape="1">
          <a:blip r:embed="rId2"/>
          <a:srcRect l="21145" t="20397" r="22138" b="8592"/>
          <a:stretch/>
        </p:blipFill>
        <p:spPr>
          <a:xfrm>
            <a:off x="1389048" y="949301"/>
            <a:ext cx="5786548" cy="3894043"/>
          </a:xfrm>
          <a:prstGeom prst="rect">
            <a:avLst/>
          </a:prstGeom>
        </p:spPr>
      </p:pic>
    </p:spTree>
    <p:extLst>
      <p:ext uri="{BB962C8B-B14F-4D97-AF65-F5344CB8AC3E}">
        <p14:creationId xmlns:p14="http://schemas.microsoft.com/office/powerpoint/2010/main" val="1087950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18.06.2024</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73" y="1692480"/>
            <a:ext cx="4581443" cy="2200298"/>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499728" y="1747085"/>
            <a:ext cx="4021938" cy="2585323"/>
          </a:xfrm>
          <a:prstGeom prst="rect">
            <a:avLst/>
          </a:prstGeom>
          <a:noFill/>
        </p:spPr>
        <p:txBody>
          <a:bodyPr wrap="square">
            <a:spAutoFit/>
          </a:bodyPr>
          <a:lstStyle/>
          <a:p>
            <a:r>
              <a:rPr lang="pl-PL" sz="1350" b="1" dirty="0"/>
              <a:t>Sieć neuronowa </a:t>
            </a:r>
            <a:r>
              <a:rPr lang="pl-PL" sz="1350" dirty="0"/>
              <a:t>to statystyczny model obliczeniowy stosowany w uczeniu maszynowym. </a:t>
            </a:r>
          </a:p>
          <a:p>
            <a:endParaRPr lang="pl-PL" sz="1350" dirty="0"/>
          </a:p>
          <a:p>
            <a:r>
              <a:rPr lang="pl-PL" sz="1350" dirty="0"/>
              <a:t>Można o nim myśleć jak o systemie połączonych synapsami neuronów, które przesyłają między sobą impulsy (dane). </a:t>
            </a:r>
          </a:p>
          <a:p>
            <a:endParaRPr lang="pl-PL" sz="1350" dirty="0"/>
          </a:p>
          <a:p>
            <a:r>
              <a:rPr lang="pl-PL" sz="1350" dirty="0"/>
              <a:t>Sieć neuronowa składa się z trzech warstw: </a:t>
            </a:r>
          </a:p>
          <a:p>
            <a:r>
              <a:rPr lang="pl-PL" sz="1350" b="1" dirty="0"/>
              <a:t>warstwy wejścia (</a:t>
            </a:r>
            <a:r>
              <a:rPr lang="pl-PL" sz="1350" b="1" dirty="0" err="1"/>
              <a:t>input</a:t>
            </a:r>
            <a:r>
              <a:rPr lang="pl-PL" sz="1350" b="1" dirty="0"/>
              <a:t> </a:t>
            </a:r>
            <a:r>
              <a:rPr lang="pl-PL" sz="1350" b="1" dirty="0" err="1"/>
              <a:t>layer</a:t>
            </a:r>
            <a:r>
              <a:rPr lang="pl-PL" sz="1350" b="1" dirty="0"/>
              <a:t>), </a:t>
            </a:r>
          </a:p>
          <a:p>
            <a:r>
              <a:rPr lang="pl-PL" sz="1350" b="1" dirty="0"/>
              <a:t>warstwy ukrytej (</a:t>
            </a:r>
            <a:r>
              <a:rPr lang="pl-PL" sz="1350" b="1" dirty="0" err="1"/>
              <a:t>hidden</a:t>
            </a:r>
            <a:r>
              <a:rPr lang="pl-PL" sz="1350" b="1" dirty="0"/>
              <a:t> </a:t>
            </a:r>
            <a:r>
              <a:rPr lang="pl-PL" sz="1350" b="1" dirty="0" err="1"/>
              <a:t>layer</a:t>
            </a:r>
            <a:r>
              <a:rPr lang="pl-PL" sz="1350" b="1" dirty="0"/>
              <a:t>), </a:t>
            </a:r>
          </a:p>
          <a:p>
            <a:r>
              <a:rPr lang="pl-PL" sz="1350" dirty="0"/>
              <a:t>oraz </a:t>
            </a:r>
            <a:r>
              <a:rPr lang="pl-PL" sz="1350" b="1" dirty="0"/>
              <a:t>warstwy wyjścia (</a:t>
            </a:r>
            <a:r>
              <a:rPr lang="pl-PL" sz="1350" b="1" dirty="0" err="1"/>
              <a:t>output</a:t>
            </a:r>
            <a:r>
              <a:rPr lang="pl-PL" sz="1350" b="1" dirty="0"/>
              <a:t> </a:t>
            </a:r>
            <a:r>
              <a:rPr lang="pl-PL" sz="1350" b="1" dirty="0" err="1"/>
              <a:t>layer</a:t>
            </a:r>
            <a:r>
              <a:rPr lang="pl-PL" sz="1350" b="1" dirty="0"/>
              <a:t>)</a:t>
            </a:r>
          </a:p>
          <a:p>
            <a:endParaRPr lang="pl-PL" sz="1350" dirty="0"/>
          </a:p>
        </p:txBody>
      </p:sp>
    </p:spTree>
    <p:extLst>
      <p:ext uri="{BB962C8B-B14F-4D97-AF65-F5344CB8AC3E}">
        <p14:creationId xmlns:p14="http://schemas.microsoft.com/office/powerpoint/2010/main" val="2443478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302559" y="853640"/>
            <a:ext cx="8767482" cy="3913622"/>
          </a:xfrm>
        </p:spPr>
        <p:txBody>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457200" y="1267261"/>
            <a:ext cx="8235950" cy="2608978"/>
          </a:xfrm>
        </p:spPr>
        <p:txBody>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564776" y="1636770"/>
            <a:ext cx="4572000" cy="2031325"/>
          </a:xfrm>
          <a:prstGeom prst="rect">
            <a:avLst/>
          </a:prstGeom>
          <a:noFill/>
        </p:spPr>
        <p:txBody>
          <a:bodyPr wrap="square">
            <a:spAutoFit/>
          </a:bodyPr>
          <a:lstStyle/>
          <a:p>
            <a:r>
              <a:rPr lang="pl-PL" dirty="0"/>
              <a:t>Jak możemy zobaczyć na powyższym diagramie, uczenie głębokie jest poddziedziną uczenia maszynowego. Podstawowym czynnikiem wyróżniającym </a:t>
            </a:r>
            <a:r>
              <a:rPr lang="pl-PL" dirty="0" err="1"/>
              <a:t>deep</a:t>
            </a:r>
            <a:r>
              <a:rPr lang="pl-PL"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5298140" y="1169893"/>
            <a:ext cx="3281084" cy="2983805"/>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457200" y="853640"/>
            <a:ext cx="8235950" cy="1822325"/>
          </a:xfrm>
        </p:spPr>
        <p:txBody>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183340" y="2571750"/>
            <a:ext cx="5654489" cy="2499222"/>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055592" y="1539874"/>
            <a:ext cx="4572001" cy="2063752"/>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055591" y="3794997"/>
            <a:ext cx="6763873" cy="369332"/>
          </a:xfrm>
          <a:prstGeom prst="rect">
            <a:avLst/>
          </a:prstGeom>
          <a:noFill/>
        </p:spPr>
        <p:txBody>
          <a:bodyPr wrap="square">
            <a:spAutoFit/>
          </a:bodyPr>
          <a:lstStyle/>
          <a:p>
            <a:r>
              <a:rPr lang="pl-PL"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457200" y="863590"/>
            <a:ext cx="8424582" cy="1477328"/>
          </a:xfrm>
          <a:prstGeom prst="rect">
            <a:avLst/>
          </a:prstGeom>
          <a:noFill/>
        </p:spPr>
        <p:txBody>
          <a:bodyPr wrap="square">
            <a:spAutoFit/>
          </a:bodyPr>
          <a:lstStyle/>
          <a:p>
            <a:r>
              <a:rPr lang="pl-PL"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1613647" y="2402642"/>
            <a:ext cx="5204012" cy="2699882"/>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773E0F-FBB3-4380-A763-CAD1653AB0D4}"/>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D34BE888-0F05-4BAF-949B-63F4C540C1D7}"/>
              </a:ext>
            </a:extLst>
          </p:cNvPr>
          <p:cNvSpPr>
            <a:spLocks noGrp="1"/>
          </p:cNvSpPr>
          <p:nvPr>
            <p:ph type="dt" sz="half" idx="10"/>
          </p:nvPr>
        </p:nvSpPr>
        <p:spPr/>
        <p:txBody>
          <a:bodyPr/>
          <a:lstStyle/>
          <a:p>
            <a:pPr rtl="0"/>
            <a:fld id="{98A70DB5-3B74-47E3-90B3-6FF4DAF5961C}" type="datetime1">
              <a:rPr lang="pl-PL" smtClean="0"/>
              <a:t>18.06.2024</a:t>
            </a:fld>
            <a:endParaRPr lang="en-US" dirty="0"/>
          </a:p>
        </p:txBody>
      </p:sp>
      <p:sp>
        <p:nvSpPr>
          <p:cNvPr id="5" name="pole tekstowe 4">
            <a:extLst>
              <a:ext uri="{FF2B5EF4-FFF2-40B4-BE49-F238E27FC236}">
                <a16:creationId xmlns:a16="http://schemas.microsoft.com/office/drawing/2014/main" id="{2014F31E-609F-41C6-8A3C-7E403251423C}"/>
              </a:ext>
            </a:extLst>
          </p:cNvPr>
          <p:cNvSpPr txBox="1"/>
          <p:nvPr/>
        </p:nvSpPr>
        <p:spPr>
          <a:xfrm>
            <a:off x="352780" y="1512293"/>
            <a:ext cx="8280159" cy="2793072"/>
          </a:xfrm>
          <a:prstGeom prst="rect">
            <a:avLst/>
          </a:prstGeom>
          <a:noFill/>
        </p:spPr>
        <p:txBody>
          <a:bodyPr wrap="square">
            <a:spAutoFit/>
          </a:bodyPr>
          <a:lstStyle/>
          <a:p>
            <a:r>
              <a:rPr lang="pl-PL" sz="1350" dirty="0"/>
              <a:t>Warstwa wejścia przyjmuje dane wejściowe do obliczeń, w warstwie ukrytej odbywają się wszystkie obliczenia. Wynik tych obliczeń jest przesyłany do warstwy wyjścia.</a:t>
            </a:r>
          </a:p>
          <a:p>
            <a:endParaRPr lang="pl-PL" sz="1350" dirty="0"/>
          </a:p>
          <a:p>
            <a:r>
              <a:rPr lang="pl-PL" sz="1350" dirty="0"/>
              <a:t>Na powyższym diagramie okręgi reprezentują neurony, zaś strzałki - synapsy. </a:t>
            </a:r>
          </a:p>
          <a:p>
            <a:endParaRPr lang="pl-PL" sz="1350" dirty="0"/>
          </a:p>
          <a:p>
            <a:r>
              <a:rPr lang="pl-PL" sz="1350" dirty="0"/>
              <a:t>Każda synapsa ma przypisaną pewną wagę, </a:t>
            </a:r>
            <a:r>
              <a:rPr lang="pl-PL" sz="1350" dirty="0" err="1"/>
              <a:t>tzn</a:t>
            </a:r>
            <a:r>
              <a:rPr lang="pl-PL" sz="1350" dirty="0"/>
              <a:t> liczbę, która (nieco upraszczając) określa, jak silnie przesyłana wartość wpływa na ostateczny wynik obliczeń. </a:t>
            </a:r>
          </a:p>
          <a:p>
            <a:endParaRPr lang="pl-PL" sz="1350" dirty="0"/>
          </a:p>
          <a:p>
            <a:r>
              <a:rPr lang="pl-PL" sz="1350" dirty="0"/>
              <a:t>Żeby przesłać wartość, synapsa najpierw czyta wartość z neuronu wejściowego, następnie wartość tę mnoży przez wagę, by w końcu przesłać wynik do neuronu wyjściowego. </a:t>
            </a:r>
          </a:p>
          <a:p>
            <a:endParaRPr lang="pl-PL" sz="1350" dirty="0"/>
          </a:p>
          <a:p>
            <a:r>
              <a:rPr lang="pl-PL" sz="1350" dirty="0"/>
              <a:t>Następnie neuron wyjściowy dokonuje obliczeń na dostarczonych mu przez synapsy wartościach i otrzymany wynik przekazuje do wychodzącej z niego synapsy.</a:t>
            </a:r>
          </a:p>
        </p:txBody>
      </p:sp>
    </p:spTree>
    <p:extLst>
      <p:ext uri="{BB962C8B-B14F-4D97-AF65-F5344CB8AC3E}">
        <p14:creationId xmlns:p14="http://schemas.microsoft.com/office/powerpoint/2010/main" val="3363732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4240C42-A461-4618-84BE-E2603262FEDA}"/>
              </a:ext>
            </a:extLst>
          </p:cNvPr>
          <p:cNvSpPr>
            <a:spLocks noGrp="1"/>
          </p:cNvSpPr>
          <p:nvPr>
            <p:ph type="title"/>
          </p:nvPr>
        </p:nvSpPr>
        <p:spPr/>
        <p:txBody>
          <a:bodyPr/>
          <a:lstStyle/>
          <a:p>
            <a:endParaRPr lang="pl-PL"/>
          </a:p>
        </p:txBody>
      </p:sp>
      <p:sp>
        <p:nvSpPr>
          <p:cNvPr id="3" name="Symbol zastępczy daty 2">
            <a:extLst>
              <a:ext uri="{FF2B5EF4-FFF2-40B4-BE49-F238E27FC236}">
                <a16:creationId xmlns:a16="http://schemas.microsoft.com/office/drawing/2014/main" id="{F6D7866F-083F-46A7-BA89-9CA26C83D3A3}"/>
              </a:ext>
            </a:extLst>
          </p:cNvPr>
          <p:cNvSpPr>
            <a:spLocks noGrp="1"/>
          </p:cNvSpPr>
          <p:nvPr>
            <p:ph type="dt" sz="half" idx="10"/>
          </p:nvPr>
        </p:nvSpPr>
        <p:spPr/>
        <p:txBody>
          <a:bodyPr/>
          <a:lstStyle/>
          <a:p>
            <a:pPr rtl="0"/>
            <a:fld id="{98A70DB5-3B74-47E3-90B3-6FF4DAF5961C}" type="datetime1">
              <a:rPr lang="pl-PL" smtClean="0"/>
              <a:t>18.06.2024</a:t>
            </a:fld>
            <a:endParaRPr lang="en-US" dirty="0"/>
          </a:p>
        </p:txBody>
      </p:sp>
      <p:sp>
        <p:nvSpPr>
          <p:cNvPr id="5" name="pole tekstowe 4">
            <a:extLst>
              <a:ext uri="{FF2B5EF4-FFF2-40B4-BE49-F238E27FC236}">
                <a16:creationId xmlns:a16="http://schemas.microsoft.com/office/drawing/2014/main" id="{60E0D33D-262E-4D8A-B764-DCD29CD6AEB5}"/>
              </a:ext>
            </a:extLst>
          </p:cNvPr>
          <p:cNvSpPr txBox="1"/>
          <p:nvPr/>
        </p:nvSpPr>
        <p:spPr>
          <a:xfrm>
            <a:off x="431920" y="1444433"/>
            <a:ext cx="7904639" cy="1131079"/>
          </a:xfrm>
          <a:prstGeom prst="rect">
            <a:avLst/>
          </a:prstGeom>
          <a:noFill/>
        </p:spPr>
        <p:txBody>
          <a:bodyPr wrap="square">
            <a:spAutoFit/>
          </a:bodyPr>
          <a:lstStyle/>
          <a:p>
            <a:r>
              <a:rPr lang="pl-PL" sz="1350" dirty="0"/>
              <a:t>Trenowanie sieci neuronowej jest procesem, którego celem jest (nieco upraszczając) dobór odpowiednich wag dla synaps. Zakładamy, że sposób w jaki dokonywane są obliczenia wewnątrz każdego z neuronów jest niezmienny. </a:t>
            </a:r>
          </a:p>
          <a:p>
            <a:r>
              <a:rPr lang="pl-PL" sz="1350" dirty="0"/>
              <a:t>Trenowanie jest procesem iteracyjnym. Jedna iteracja składa się z dwóch (wykonywanych w podanej kolejności) kroków: propagacji oraz propagacji wstecznej.</a:t>
            </a:r>
          </a:p>
        </p:txBody>
      </p:sp>
      <p:sp>
        <p:nvSpPr>
          <p:cNvPr id="7" name="pole tekstowe 6">
            <a:extLst>
              <a:ext uri="{FF2B5EF4-FFF2-40B4-BE49-F238E27FC236}">
                <a16:creationId xmlns:a16="http://schemas.microsoft.com/office/drawing/2014/main" id="{14EAFB49-2841-409C-9B28-AD69344EC9AD}"/>
              </a:ext>
            </a:extLst>
          </p:cNvPr>
          <p:cNvSpPr txBox="1"/>
          <p:nvPr/>
        </p:nvSpPr>
        <p:spPr>
          <a:xfrm>
            <a:off x="431920" y="2919573"/>
            <a:ext cx="7904639" cy="1338828"/>
          </a:xfrm>
          <a:prstGeom prst="rect">
            <a:avLst/>
          </a:prstGeom>
          <a:noFill/>
        </p:spPr>
        <p:txBody>
          <a:bodyPr wrap="square">
            <a:spAutoFit/>
          </a:bodyPr>
          <a:lstStyle/>
          <a:p>
            <a:r>
              <a:rPr lang="pl-PL" sz="1350" dirty="0"/>
              <a:t>Mówiąc w skrócie - propagacja polega na wykonaniu obliczeń na danych wejściowych stosując wagi przypisane synapsom. </a:t>
            </a:r>
          </a:p>
          <a:p>
            <a:r>
              <a:rPr lang="pl-PL" sz="1350" dirty="0"/>
              <a:t>Propagacja wsteczna mierzy błąd, jakim jest obarczony rezultat propagacji (przez porównanie go z oczekiwanymi wynikami obliczeń, czyli z danymi treningowymi). </a:t>
            </a:r>
          </a:p>
          <a:p>
            <a:r>
              <a:rPr lang="pl-PL" sz="1350" dirty="0"/>
              <a:t>W zależności od zmierzonego błędu modyfikowane są wagi synaps (można powiedzieć, że dostosowując wagi sieć "uczy się na swoich błędach").</a:t>
            </a:r>
          </a:p>
        </p:txBody>
      </p:sp>
    </p:spTree>
    <p:extLst>
      <p:ext uri="{BB962C8B-B14F-4D97-AF65-F5344CB8AC3E}">
        <p14:creationId xmlns:p14="http://schemas.microsoft.com/office/powerpoint/2010/main" val="1365309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BF5529-61FF-474C-A68D-2D2AC48BC6EB}"/>
              </a:ext>
            </a:extLst>
          </p:cNvPr>
          <p:cNvSpPr>
            <a:spLocks noGrp="1"/>
          </p:cNvSpPr>
          <p:nvPr>
            <p:ph type="title"/>
          </p:nvPr>
        </p:nvSpPr>
        <p:spPr/>
        <p:txBody>
          <a:bodyPr/>
          <a:lstStyle/>
          <a:p>
            <a:r>
              <a:rPr lang="pl-PL" dirty="0"/>
              <a:t>Przykład</a:t>
            </a:r>
          </a:p>
        </p:txBody>
      </p:sp>
      <p:sp>
        <p:nvSpPr>
          <p:cNvPr id="3" name="Symbol zastępczy daty 2">
            <a:extLst>
              <a:ext uri="{FF2B5EF4-FFF2-40B4-BE49-F238E27FC236}">
                <a16:creationId xmlns:a16="http://schemas.microsoft.com/office/drawing/2014/main" id="{4A9D4DFD-D55D-4DA7-91F4-C7ECE179DB23}"/>
              </a:ext>
            </a:extLst>
          </p:cNvPr>
          <p:cNvSpPr>
            <a:spLocks noGrp="1"/>
          </p:cNvSpPr>
          <p:nvPr>
            <p:ph type="dt" sz="half" idx="10"/>
          </p:nvPr>
        </p:nvSpPr>
        <p:spPr/>
        <p:txBody>
          <a:bodyPr/>
          <a:lstStyle/>
          <a:p>
            <a:pPr rtl="0"/>
            <a:fld id="{98A70DB5-3B74-47E3-90B3-6FF4DAF5961C}" type="datetime1">
              <a:rPr lang="pl-PL" smtClean="0"/>
              <a:t>18.06.2024</a:t>
            </a:fld>
            <a:endParaRPr lang="en-US" dirty="0"/>
          </a:p>
        </p:txBody>
      </p:sp>
      <p:pic>
        <p:nvPicPr>
          <p:cNvPr id="5" name="Obraz 4">
            <a:extLst>
              <a:ext uri="{FF2B5EF4-FFF2-40B4-BE49-F238E27FC236}">
                <a16:creationId xmlns:a16="http://schemas.microsoft.com/office/drawing/2014/main" id="{2767AD41-650E-490C-8872-C57053B5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017" y="470266"/>
            <a:ext cx="4650581" cy="2364581"/>
          </a:xfrm>
          <a:prstGeom prst="rect">
            <a:avLst/>
          </a:prstGeom>
        </p:spPr>
      </p:pic>
      <p:sp>
        <p:nvSpPr>
          <p:cNvPr id="7" name="pole tekstowe 6">
            <a:extLst>
              <a:ext uri="{FF2B5EF4-FFF2-40B4-BE49-F238E27FC236}">
                <a16:creationId xmlns:a16="http://schemas.microsoft.com/office/drawing/2014/main" id="{92CDA165-E904-4B7A-8D22-590B79562F7A}"/>
              </a:ext>
            </a:extLst>
          </p:cNvPr>
          <p:cNvSpPr txBox="1"/>
          <p:nvPr/>
        </p:nvSpPr>
        <p:spPr>
          <a:xfrm>
            <a:off x="374403" y="1509816"/>
            <a:ext cx="3744614" cy="715581"/>
          </a:xfrm>
          <a:prstGeom prst="rect">
            <a:avLst/>
          </a:prstGeom>
          <a:noFill/>
        </p:spPr>
        <p:txBody>
          <a:bodyPr wrap="square">
            <a:spAutoFit/>
          </a:bodyPr>
          <a:lstStyle/>
          <a:p>
            <a:r>
              <a:rPr lang="pl-PL" sz="1350" dirty="0"/>
              <a:t>Warstwę wejścia tworzą trzy neurony (każdy neuron odpowiada wartości jednego bitu z zapisu binarnego liczby z wejścia). </a:t>
            </a:r>
          </a:p>
        </p:txBody>
      </p:sp>
      <p:sp>
        <p:nvSpPr>
          <p:cNvPr id="9" name="pole tekstowe 8">
            <a:extLst>
              <a:ext uri="{FF2B5EF4-FFF2-40B4-BE49-F238E27FC236}">
                <a16:creationId xmlns:a16="http://schemas.microsoft.com/office/drawing/2014/main" id="{22B6C6E4-0B5A-4F4E-AEC8-295AAE78AB39}"/>
              </a:ext>
            </a:extLst>
          </p:cNvPr>
          <p:cNvSpPr txBox="1"/>
          <p:nvPr/>
        </p:nvSpPr>
        <p:spPr>
          <a:xfrm>
            <a:off x="431921" y="2476021"/>
            <a:ext cx="3613670" cy="1338828"/>
          </a:xfrm>
          <a:prstGeom prst="rect">
            <a:avLst/>
          </a:prstGeom>
          <a:noFill/>
        </p:spPr>
        <p:txBody>
          <a:bodyPr wrap="square">
            <a:spAutoFit/>
          </a:bodyPr>
          <a:lstStyle/>
          <a:p>
            <a:r>
              <a:rPr lang="pl-PL" sz="1350" dirty="0"/>
              <a:t>Warstwa ukryta składa się z dwóch neuronów: U1 oraz U2. Neuron U1 sumuje wszystkie liczby, jakie zostały mu przesłane (z odpowiednimi wagami) przez wchodzące w niego synapsy, a następnie tę sumę przekazuje do neuronu U2. </a:t>
            </a:r>
          </a:p>
        </p:txBody>
      </p:sp>
      <p:sp>
        <p:nvSpPr>
          <p:cNvPr id="11" name="pole tekstowe 10">
            <a:extLst>
              <a:ext uri="{FF2B5EF4-FFF2-40B4-BE49-F238E27FC236}">
                <a16:creationId xmlns:a16="http://schemas.microsoft.com/office/drawing/2014/main" id="{0965BCD8-9584-4208-AC66-CA72568FECE6}"/>
              </a:ext>
            </a:extLst>
          </p:cNvPr>
          <p:cNvSpPr txBox="1"/>
          <p:nvPr/>
        </p:nvSpPr>
        <p:spPr>
          <a:xfrm>
            <a:off x="4330292" y="3271581"/>
            <a:ext cx="4570952" cy="1131079"/>
          </a:xfrm>
          <a:prstGeom prst="rect">
            <a:avLst/>
          </a:prstGeom>
          <a:noFill/>
        </p:spPr>
        <p:txBody>
          <a:bodyPr wrap="square">
            <a:spAutoFit/>
          </a:bodyPr>
          <a:lstStyle/>
          <a:p>
            <a:r>
              <a:rPr lang="pl-PL" sz="1350" dirty="0"/>
              <a:t>Waga synapsy biegnącej od neuronu U1 do neuronu U2 wynosi 1 (jeśli waga jest nieokreślona, domyślna jej wartość wynosi 1). </a:t>
            </a:r>
          </a:p>
          <a:p>
            <a:r>
              <a:rPr lang="pl-PL" sz="1350" dirty="0"/>
              <a:t>Następnie neuron U2 nakłada na rezultat obliczeń wykonanych w neuronie U1 funkcję aktywacyjną.</a:t>
            </a:r>
          </a:p>
        </p:txBody>
      </p:sp>
    </p:spTree>
    <p:extLst>
      <p:ext uri="{BB962C8B-B14F-4D97-AF65-F5344CB8AC3E}">
        <p14:creationId xmlns:p14="http://schemas.microsoft.com/office/powerpoint/2010/main" val="406083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3FEAF9-F075-406B-8F1B-A65B83781245}"/>
              </a:ext>
            </a:extLst>
          </p:cNvPr>
          <p:cNvSpPr>
            <a:spLocks noGrp="1"/>
          </p:cNvSpPr>
          <p:nvPr>
            <p:ph type="body" sz="quarter" idx="25"/>
          </p:nvPr>
        </p:nvSpPr>
        <p:spPr/>
        <p:txBody>
          <a:bodyPr/>
          <a:lstStyle/>
          <a:p>
            <a:r>
              <a:rPr lang="pl-PL" dirty="0"/>
              <a:t>Przykład sieci neuronowej</a:t>
            </a:r>
          </a:p>
        </p:txBody>
      </p:sp>
      <p:pic>
        <p:nvPicPr>
          <p:cNvPr id="7" name="Obraz 6">
            <a:extLst>
              <a:ext uri="{FF2B5EF4-FFF2-40B4-BE49-F238E27FC236}">
                <a16:creationId xmlns:a16="http://schemas.microsoft.com/office/drawing/2014/main" id="{436ECE04-90E1-4119-8EE5-5CF583867F3F}"/>
              </a:ext>
            </a:extLst>
          </p:cNvPr>
          <p:cNvPicPr>
            <a:picLocks noChangeAspect="1"/>
          </p:cNvPicPr>
          <p:nvPr/>
        </p:nvPicPr>
        <p:blipFill rotWithShape="1">
          <a:blip r:embed="rId2"/>
          <a:srcRect l="21029" t="35814" r="23456" b="22511"/>
          <a:stretch/>
        </p:blipFill>
        <p:spPr>
          <a:xfrm>
            <a:off x="880781" y="1196788"/>
            <a:ext cx="7242354" cy="2944906"/>
          </a:xfrm>
          <a:prstGeom prst="rect">
            <a:avLst/>
          </a:prstGeom>
        </p:spPr>
      </p:pic>
    </p:spTree>
    <p:extLst>
      <p:ext uri="{BB962C8B-B14F-4D97-AF65-F5344CB8AC3E}">
        <p14:creationId xmlns:p14="http://schemas.microsoft.com/office/powerpoint/2010/main" val="7124076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4F3D718-2671-4A00-BB77-58E07C82BC04}"/>
              </a:ext>
            </a:extLst>
          </p:cNvPr>
          <p:cNvSpPr>
            <a:spLocks noGrp="1"/>
          </p:cNvSpPr>
          <p:nvPr>
            <p:ph type="body" sz="quarter" idx="25"/>
          </p:nvPr>
        </p:nvSpPr>
        <p:spPr/>
        <p:txBody>
          <a:bodyPr/>
          <a:lstStyle/>
          <a:p>
            <a:r>
              <a:rPr lang="pl-PL" dirty="0"/>
              <a:t>Struktura sieci neuronowej</a:t>
            </a:r>
          </a:p>
        </p:txBody>
      </p:sp>
      <p:pic>
        <p:nvPicPr>
          <p:cNvPr id="5" name="Obraz 4">
            <a:extLst>
              <a:ext uri="{FF2B5EF4-FFF2-40B4-BE49-F238E27FC236}">
                <a16:creationId xmlns:a16="http://schemas.microsoft.com/office/drawing/2014/main" id="{E0F974BD-15EA-41BE-83B7-101F3EBDC09C}"/>
              </a:ext>
            </a:extLst>
          </p:cNvPr>
          <p:cNvPicPr>
            <a:picLocks noChangeAspect="1"/>
          </p:cNvPicPr>
          <p:nvPr/>
        </p:nvPicPr>
        <p:blipFill rotWithShape="1">
          <a:blip r:embed="rId2"/>
          <a:srcRect l="21397" t="35814" r="23971" b="8665"/>
          <a:stretch/>
        </p:blipFill>
        <p:spPr>
          <a:xfrm>
            <a:off x="1116105" y="1187042"/>
            <a:ext cx="6468035" cy="3560468"/>
          </a:xfrm>
          <a:prstGeom prst="rect">
            <a:avLst/>
          </a:prstGeom>
        </p:spPr>
      </p:pic>
    </p:spTree>
    <p:extLst>
      <p:ext uri="{BB962C8B-B14F-4D97-AF65-F5344CB8AC3E}">
        <p14:creationId xmlns:p14="http://schemas.microsoft.com/office/powerpoint/2010/main" val="3846412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679109" cy="611706"/>
          </a:xfrm>
          <a:prstGeom prst="rect">
            <a:avLst/>
          </a:prstGeom>
          <a:noFill/>
        </p:spPr>
        <p:txBody>
          <a:bodyPr wrap="square" rtlCol="0">
            <a:spAutoFit/>
          </a:bodyPr>
          <a:lstStyle/>
          <a:p>
            <a:r>
              <a:rPr lang="pl-PL" sz="3375" dirty="0" err="1"/>
              <a:t>Python</a:t>
            </a:r>
            <a:r>
              <a:rPr lang="pl-PL" sz="3375" dirty="0"/>
              <a:t> 3.13</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3.12,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50FE6F-F84B-423C-8EBC-48D509AEAAC5}"/>
              </a:ext>
            </a:extLst>
          </p:cNvPr>
          <p:cNvSpPr>
            <a:spLocks noGrp="1"/>
          </p:cNvSpPr>
          <p:nvPr>
            <p:ph type="body" sz="quarter" idx="25"/>
          </p:nvPr>
        </p:nvSpPr>
        <p:spPr/>
        <p:txBody>
          <a:bodyPr/>
          <a:lstStyle/>
          <a:p>
            <a:r>
              <a:rPr lang="pl-PL" dirty="0"/>
              <a:t>Funkcja aktywacji</a:t>
            </a:r>
          </a:p>
        </p:txBody>
      </p:sp>
      <p:pic>
        <p:nvPicPr>
          <p:cNvPr id="5" name="Obraz 4">
            <a:extLst>
              <a:ext uri="{FF2B5EF4-FFF2-40B4-BE49-F238E27FC236}">
                <a16:creationId xmlns:a16="http://schemas.microsoft.com/office/drawing/2014/main" id="{766FC978-75D6-45B9-9850-53D121EE65E6}"/>
              </a:ext>
            </a:extLst>
          </p:cNvPr>
          <p:cNvPicPr>
            <a:picLocks noChangeAspect="1"/>
          </p:cNvPicPr>
          <p:nvPr/>
        </p:nvPicPr>
        <p:blipFill rotWithShape="1">
          <a:blip r:embed="rId2"/>
          <a:srcRect l="33897" t="30928" r="35368" b="42873"/>
          <a:stretch/>
        </p:blipFill>
        <p:spPr>
          <a:xfrm>
            <a:off x="1875865" y="1862418"/>
            <a:ext cx="4571999" cy="2110995"/>
          </a:xfrm>
          <a:prstGeom prst="rect">
            <a:avLst/>
          </a:prstGeom>
        </p:spPr>
      </p:pic>
      <p:sp>
        <p:nvSpPr>
          <p:cNvPr id="6" name="pole tekstowe 5">
            <a:extLst>
              <a:ext uri="{FF2B5EF4-FFF2-40B4-BE49-F238E27FC236}">
                <a16:creationId xmlns:a16="http://schemas.microsoft.com/office/drawing/2014/main" id="{19BE28B6-F8FD-4C1F-B4FE-1898DE1FA10A}"/>
              </a:ext>
            </a:extLst>
          </p:cNvPr>
          <p:cNvSpPr txBox="1"/>
          <p:nvPr/>
        </p:nvSpPr>
        <p:spPr>
          <a:xfrm>
            <a:off x="1633818" y="4202206"/>
            <a:ext cx="3570194" cy="369794"/>
          </a:xfrm>
          <a:prstGeom prst="rect">
            <a:avLst/>
          </a:prstGeom>
        </p:spPr>
        <p:txBody>
          <a:bodyPr vert="horz" wrap="square" lIns="91440" tIns="45720" rIns="91440" bIns="45720" rtlCol="0">
            <a:normAutofit/>
          </a:bodyPr>
          <a:lstStyle/>
          <a:p>
            <a:r>
              <a:rPr lang="pl-PL" dirty="0"/>
              <a:t>Wybór:  funkcja </a:t>
            </a:r>
            <a:r>
              <a:rPr lang="pl-PL" dirty="0" err="1"/>
              <a:t>sigmoidalna</a:t>
            </a:r>
            <a:endParaRPr lang="pl-PL" dirty="0"/>
          </a:p>
        </p:txBody>
      </p:sp>
    </p:spTree>
    <p:extLst>
      <p:ext uri="{BB962C8B-B14F-4D97-AF65-F5344CB8AC3E}">
        <p14:creationId xmlns:p14="http://schemas.microsoft.com/office/powerpoint/2010/main" val="1023885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5D8DE39-4B26-4194-9288-41571CB5A030}"/>
              </a:ext>
            </a:extLst>
          </p:cNvPr>
          <p:cNvSpPr>
            <a:spLocks noGrp="1"/>
          </p:cNvSpPr>
          <p:nvPr>
            <p:ph type="body" sz="quarter" idx="25"/>
          </p:nvPr>
        </p:nvSpPr>
        <p:spPr/>
        <p:txBody>
          <a:bodyPr/>
          <a:lstStyle/>
          <a:p>
            <a:r>
              <a:rPr lang="pl-PL" dirty="0"/>
              <a:t>Propagacja wsteczna</a:t>
            </a:r>
          </a:p>
        </p:txBody>
      </p:sp>
      <p:sp>
        <p:nvSpPr>
          <p:cNvPr id="3" name="Symbol zastępczy tekstu 2">
            <a:extLst>
              <a:ext uri="{FF2B5EF4-FFF2-40B4-BE49-F238E27FC236}">
                <a16:creationId xmlns:a16="http://schemas.microsoft.com/office/drawing/2014/main" id="{32E90ED5-E754-4065-AFD2-C04C90A986FD}"/>
              </a:ext>
            </a:extLst>
          </p:cNvPr>
          <p:cNvSpPr>
            <a:spLocks noGrp="1"/>
          </p:cNvSpPr>
          <p:nvPr>
            <p:ph type="body" sz="quarter" idx="27"/>
          </p:nvPr>
        </p:nvSpPr>
        <p:spPr/>
        <p:txBody>
          <a:bodyPr/>
          <a:lstStyle/>
          <a:p>
            <a:pPr marL="0" indent="0">
              <a:buNone/>
            </a:pPr>
            <a:r>
              <a:rPr lang="pl-PL" dirty="0"/>
              <a:t>Załóżmy, że wykonujemy jedną iterację procesu trenowania dla pary (110, 1) - pierwsza współrzędna w krotce to dane wejściowe, druga to oczekiwany rezultat. Oznaczmy przez R wartość wyliczoną w neuronie U2 dla opisanych wyżej danych wejściowych i dla wag, jakie w czasie propagacji były przypisane synapsom wychodzącym z neuronów z warstwy wejścia.</a:t>
            </a:r>
          </a:p>
          <a:p>
            <a:pPr marL="0" indent="0">
              <a:buNone/>
            </a:pPr>
            <a:endParaRPr lang="pl-PL" dirty="0"/>
          </a:p>
          <a:p>
            <a:pPr marL="0" indent="0">
              <a:buNone/>
            </a:pPr>
            <a:r>
              <a:rPr lang="pl-PL" dirty="0"/>
              <a:t>Propagację wsteczną zaczniemy od wyliczenia tego, jak bardzo wartość wyliczona podczas propagacji różni się od oczekiwanego wyniku.</a:t>
            </a:r>
          </a:p>
          <a:p>
            <a:pPr marL="0" indent="0">
              <a:buNone/>
            </a:pPr>
            <a:endParaRPr lang="pl-PL" dirty="0"/>
          </a:p>
          <a:p>
            <a:pPr marL="0" indent="0">
              <a:buNone/>
            </a:pPr>
            <a:r>
              <a:rPr lang="pl-PL" dirty="0"/>
              <a:t>Następnie - w zależności od otrzymanego błędu - należy poprawić wagi synaps.</a:t>
            </a:r>
          </a:p>
        </p:txBody>
      </p:sp>
    </p:spTree>
    <p:extLst>
      <p:ext uri="{BB962C8B-B14F-4D97-AF65-F5344CB8AC3E}">
        <p14:creationId xmlns:p14="http://schemas.microsoft.com/office/powerpoint/2010/main" val="157963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790111-C61A-408E-BD6B-82A32158395D}"/>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E9A5AB3-1A72-49B4-9EB7-EFF966A88EB5}"/>
              </a:ext>
            </a:extLst>
          </p:cNvPr>
          <p:cNvSpPr>
            <a:spLocks noGrp="1"/>
          </p:cNvSpPr>
          <p:nvPr>
            <p:ph type="body" sz="quarter" idx="27"/>
          </p:nvPr>
        </p:nvSpPr>
        <p:spPr/>
        <p:txBody>
          <a:bodyPr/>
          <a:lstStyle/>
          <a:p>
            <a:pPr marL="0" indent="0">
              <a:buNone/>
            </a:pPr>
            <a:r>
              <a:rPr lang="pl-PL" dirty="0"/>
              <a:t>W metodzie użytej w tym przykładzie optymalizacja pojedynczej wagi odbywa się następująco.</a:t>
            </a:r>
          </a:p>
          <a:p>
            <a:pPr marL="0" indent="0">
              <a:buNone/>
            </a:pPr>
            <a:endParaRPr lang="pl-PL" dirty="0"/>
          </a:p>
          <a:p>
            <a:pPr marL="0" indent="0">
              <a:buNone/>
            </a:pPr>
            <a:r>
              <a:rPr lang="pl-PL" i="1" dirty="0">
                <a:latin typeface="Courier New" panose="02070309020205020404" pitchFamily="49" charset="0"/>
                <a:cs typeface="Courier New" panose="02070309020205020404" pitchFamily="49" charset="0"/>
              </a:rPr>
              <a:t>error = R - </a:t>
            </a:r>
            <a:r>
              <a:rPr lang="pl-PL" i="1" dirty="0" err="1">
                <a:latin typeface="Courier New" panose="02070309020205020404" pitchFamily="49" charset="0"/>
                <a:cs typeface="Courier New" panose="02070309020205020404" pitchFamily="49" charset="0"/>
              </a:rPr>
              <a:t>expected_result</a:t>
            </a:r>
            <a:endParaRPr lang="pl-PL" i="1" dirty="0">
              <a:latin typeface="Courier New" panose="02070309020205020404" pitchFamily="49" charset="0"/>
              <a:cs typeface="Courier New" panose="02070309020205020404" pitchFamily="49" charset="0"/>
            </a:endParaRPr>
          </a:p>
          <a:p>
            <a:pPr marL="0" indent="0">
              <a:buNone/>
            </a:pP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expected_result</a:t>
            </a:r>
            <a:r>
              <a:rPr lang="pl-PL" i="1" dirty="0">
                <a:latin typeface="Courier New" panose="02070309020205020404" pitchFamily="49" charset="0"/>
                <a:cs typeface="Courier New" panose="02070309020205020404" pitchFamily="49" charset="0"/>
              </a:rPr>
              <a:t> * error * </a:t>
            </a:r>
            <a:r>
              <a:rPr lang="pl-PL" i="1" dirty="0" err="1">
                <a:latin typeface="Courier New" panose="02070309020205020404" pitchFamily="49" charset="0"/>
                <a:cs typeface="Courier New" panose="02070309020205020404" pitchFamily="49" charset="0"/>
              </a:rPr>
              <a:t>d_sigmoid</a:t>
            </a:r>
            <a:r>
              <a:rPr lang="pl-PL" i="1" dirty="0">
                <a:latin typeface="Courier New" panose="02070309020205020404" pitchFamily="49" charset="0"/>
                <a:cs typeface="Courier New" panose="02070309020205020404" pitchFamily="49" charset="0"/>
              </a:rPr>
              <a:t>(R)</a:t>
            </a:r>
          </a:p>
          <a:p>
            <a:pPr marL="0" indent="0">
              <a:buNone/>
            </a:pPr>
            <a:endParaRPr lang="pl-PL" dirty="0"/>
          </a:p>
          <a:p>
            <a:pPr marL="0" indent="0">
              <a:buNone/>
            </a:pPr>
            <a:r>
              <a:rPr lang="pl-PL" dirty="0"/>
              <a:t>gdzie </a:t>
            </a:r>
            <a:r>
              <a:rPr lang="pl-PL" dirty="0" err="1"/>
              <a:t>d_sigmoid</a:t>
            </a:r>
            <a:r>
              <a:rPr lang="pl-PL" dirty="0"/>
              <a:t>(R) jest pochodną funkcji </a:t>
            </a:r>
            <a:r>
              <a:rPr lang="pl-PL" dirty="0" err="1"/>
              <a:t>sigmoid</a:t>
            </a:r>
            <a:r>
              <a:rPr lang="pl-PL" dirty="0"/>
              <a:t> w punkcie x=R. Jeśli czytelnika interesuje geneza powyższego wzoru, odsyłamy do opisu regresji logicznej. Orientacyjnie, funkcja mierząca błąd jest funkcją wypukłą, zatem można ją minimalizować schodząc "wzdłuż jej gradientu" - czyli w kierunku jej globalnego minimum.</a:t>
            </a:r>
          </a:p>
        </p:txBody>
      </p:sp>
    </p:spTree>
    <p:extLst>
      <p:ext uri="{BB962C8B-B14F-4D97-AF65-F5344CB8AC3E}">
        <p14:creationId xmlns:p14="http://schemas.microsoft.com/office/powerpoint/2010/main" val="503153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05AC42-821D-440A-8E8A-A6736F60E109}"/>
              </a:ext>
            </a:extLst>
          </p:cNvPr>
          <p:cNvSpPr>
            <a:spLocks noGrp="1"/>
          </p:cNvSpPr>
          <p:nvPr>
            <p:ph type="body" sz="quarter" idx="25"/>
          </p:nvPr>
        </p:nvSpPr>
        <p:spPr/>
        <p:txBody>
          <a:bodyPr/>
          <a:lstStyle/>
          <a:p>
            <a:r>
              <a:rPr lang="pl-PL" dirty="0"/>
              <a:t>Kod </a:t>
            </a:r>
            <a:r>
              <a:rPr lang="pl-PL" dirty="0" err="1"/>
              <a:t>żródłowy</a:t>
            </a:r>
            <a:endParaRPr lang="pl-PL" dirty="0"/>
          </a:p>
        </p:txBody>
      </p:sp>
      <p:sp>
        <p:nvSpPr>
          <p:cNvPr id="3" name="Symbol zastępczy tekstu 2">
            <a:extLst>
              <a:ext uri="{FF2B5EF4-FFF2-40B4-BE49-F238E27FC236}">
                <a16:creationId xmlns:a16="http://schemas.microsoft.com/office/drawing/2014/main" id="{1218C5FF-B60C-4C29-9150-42A785089D12}"/>
              </a:ext>
            </a:extLst>
          </p:cNvPr>
          <p:cNvSpPr>
            <a:spLocks noGrp="1"/>
          </p:cNvSpPr>
          <p:nvPr>
            <p:ph type="body" sz="quarter" idx="27"/>
          </p:nvPr>
        </p:nvSpPr>
        <p:spPr/>
        <p:txBody>
          <a:bodyPr/>
          <a:lstStyle/>
          <a:p>
            <a:pPr marL="0" indent="0">
              <a:buNone/>
            </a:pPr>
            <a:r>
              <a:rPr lang="pl-PL" dirty="0"/>
              <a:t>W konstruktorze klasy </a:t>
            </a:r>
            <a:r>
              <a:rPr lang="pl-PL" dirty="0" err="1"/>
              <a:t>SimpleNeuralNetwork</a:t>
            </a:r>
            <a:r>
              <a:rPr lang="pl-PL" dirty="0"/>
              <a:t> najpierw inicjalizujemy generator liczb losowych (linia 10), a następnie określamy początkowe wartości wag liczbami losowymi (linia 11). Początkowe wagi są zapisane jako współrzędne wektora kolumnowego. Po szczegóły odsyłamy do dokumentacji pakietu </a:t>
            </a:r>
            <a:r>
              <a:rPr lang="pl-PL" dirty="0" err="1"/>
              <a:t>numpy</a:t>
            </a:r>
            <a:r>
              <a:rPr lang="pl-PL" dirty="0"/>
              <a:t>.</a:t>
            </a:r>
          </a:p>
          <a:p>
            <a:pPr marL="0" indent="0">
              <a:buNone/>
            </a:pPr>
            <a:endParaRPr lang="pl-PL" dirty="0"/>
          </a:p>
          <a:p>
            <a:pPr marL="0" indent="0">
              <a:buNone/>
            </a:pPr>
            <a:r>
              <a:rPr lang="pl-PL" dirty="0"/>
              <a:t>Funkcja </a:t>
            </a:r>
            <a:r>
              <a:rPr lang="pl-PL" dirty="0" err="1"/>
              <a:t>proparation</a:t>
            </a:r>
            <a:r>
              <a:rPr lang="pl-PL" dirty="0"/>
              <a:t> jest odpowiedzialna za wykonanie procesu propagacji. Dane wejściowe (trzy bity liczby binarnej) są przekazywane do tej funkcji w postaci wektora o trzech współrzędnych. </a:t>
            </a:r>
          </a:p>
        </p:txBody>
      </p:sp>
    </p:spTree>
    <p:extLst>
      <p:ext uri="{BB962C8B-B14F-4D97-AF65-F5344CB8AC3E}">
        <p14:creationId xmlns:p14="http://schemas.microsoft.com/office/powerpoint/2010/main" val="10404633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9F79F19-9B30-4B36-976F-C5F456180DE9}"/>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963BDDE-CA01-473F-A66F-5278AED21D9E}"/>
              </a:ext>
            </a:extLst>
          </p:cNvPr>
          <p:cNvSpPr>
            <a:spLocks noGrp="1"/>
          </p:cNvSpPr>
          <p:nvPr>
            <p:ph type="body" sz="quarter" idx="27"/>
          </p:nvPr>
        </p:nvSpPr>
        <p:spPr/>
        <p:txBody>
          <a:bodyPr/>
          <a:lstStyle/>
          <a:p>
            <a:pPr marL="0" indent="0">
              <a:buNone/>
            </a:pPr>
            <a:r>
              <a:rPr lang="pl-PL" dirty="0"/>
              <a:t>Polecenie:</a:t>
            </a:r>
          </a:p>
          <a:p>
            <a:pPr marL="0" indent="0">
              <a:buNone/>
            </a:pPr>
            <a:endParaRPr lang="pl-PL" dirty="0"/>
          </a:p>
          <a:p>
            <a:pPr marL="0" indent="0">
              <a:buNone/>
            </a:pPr>
            <a:r>
              <a:rPr lang="pl-PL" b="1" dirty="0"/>
              <a:t>np.dot(</a:t>
            </a:r>
            <a:r>
              <a:rPr lang="pl-PL" b="1" dirty="0" err="1"/>
              <a:t>inputs.astype</a:t>
            </a:r>
            <a:r>
              <a:rPr lang="pl-PL" b="1" dirty="0"/>
              <a:t>(</a:t>
            </a:r>
            <a:r>
              <a:rPr lang="pl-PL" b="1" dirty="0" err="1"/>
              <a:t>float</a:t>
            </a:r>
            <a:r>
              <a:rPr lang="pl-PL" b="1" dirty="0"/>
              <a:t>), </a:t>
            </a:r>
            <a:r>
              <a:rPr lang="pl-PL" b="1" dirty="0" err="1"/>
              <a:t>self.weights</a:t>
            </a:r>
            <a:r>
              <a:rPr lang="pl-PL" b="1" dirty="0"/>
              <a:t>)</a:t>
            </a:r>
          </a:p>
          <a:p>
            <a:pPr marL="0" indent="0">
              <a:buNone/>
            </a:pPr>
            <a:endParaRPr lang="pl-PL" dirty="0"/>
          </a:p>
          <a:p>
            <a:pPr marL="0" indent="0">
              <a:buNone/>
            </a:pPr>
            <a:r>
              <a:rPr lang="pl-PL" dirty="0"/>
              <a:t>liczy iloczyn skalarny wektora wag oraz wektora danych wejściowych, zatem jest to wartość, którą liczy neuron U1. Przekazując tę wartość do funkcji </a:t>
            </a:r>
            <a:r>
              <a:rPr lang="pl-PL" dirty="0" err="1"/>
              <a:t>sigmoid</a:t>
            </a:r>
            <a:r>
              <a:rPr lang="pl-PL" dirty="0"/>
              <a:t> otrzymujemy rezultat obliczeń z neuronu U2.</a:t>
            </a:r>
          </a:p>
          <a:p>
            <a:pPr marL="0" indent="0">
              <a:buNone/>
            </a:pPr>
            <a:endParaRPr lang="pl-PL" dirty="0"/>
          </a:p>
          <a:p>
            <a:pPr marL="0" indent="0">
              <a:buNone/>
            </a:pPr>
            <a:r>
              <a:rPr lang="pl-PL" dirty="0"/>
              <a:t>Funkcja </a:t>
            </a:r>
            <a:r>
              <a:rPr lang="pl-PL" dirty="0" err="1"/>
              <a:t>backward_propagation</a:t>
            </a:r>
            <a:r>
              <a:rPr lang="pl-PL" dirty="0"/>
              <a:t> implementuje proces propagacji wstecznej. Na początku obliczany jest błąd względem oczekiwanego rezultatu (linia 41). </a:t>
            </a:r>
          </a:p>
        </p:txBody>
      </p:sp>
    </p:spTree>
    <p:extLst>
      <p:ext uri="{BB962C8B-B14F-4D97-AF65-F5344CB8AC3E}">
        <p14:creationId xmlns:p14="http://schemas.microsoft.com/office/powerpoint/2010/main" val="20047658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AE59A0-8B84-4975-BBCB-1DA7A5FE898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A939E2-5A84-4CE6-A3B4-EBB9D591E72A}"/>
              </a:ext>
            </a:extLst>
          </p:cNvPr>
          <p:cNvSpPr>
            <a:spLocks noGrp="1"/>
          </p:cNvSpPr>
          <p:nvPr>
            <p:ph type="body" sz="quarter" idx="27"/>
          </p:nvPr>
        </p:nvSpPr>
        <p:spPr/>
        <p:txBody>
          <a:bodyPr/>
          <a:lstStyle/>
          <a:p>
            <a:pPr marL="0" indent="0">
              <a:buNone/>
            </a:pPr>
            <a:r>
              <a:rPr lang="pl-PL" dirty="0"/>
              <a:t>Następnie modyfikowane są wagi synaps. Instrukcja</a:t>
            </a:r>
          </a:p>
          <a:p>
            <a:pPr marL="0" indent="0">
              <a:buNone/>
            </a:pPr>
            <a:endParaRPr lang="pl-PL" dirty="0"/>
          </a:p>
          <a:p>
            <a:pPr marL="0" indent="0">
              <a:buNone/>
            </a:pPr>
            <a:r>
              <a:rPr lang="pl-PL" b="1" dirty="0" err="1"/>
              <a:t>self.weights</a:t>
            </a:r>
            <a:r>
              <a:rPr lang="pl-PL" b="1" dirty="0"/>
              <a:t> += np.dot(</a:t>
            </a:r>
          </a:p>
          <a:p>
            <a:pPr marL="0" indent="0">
              <a:buNone/>
            </a:pPr>
            <a:r>
              <a:rPr lang="pl-PL" b="1" dirty="0"/>
              <a:t>    </a:t>
            </a:r>
            <a:r>
              <a:rPr lang="pl-PL" b="1" dirty="0" err="1"/>
              <a:t>train_input.T</a:t>
            </a:r>
            <a:r>
              <a:rPr lang="pl-PL" b="1" dirty="0"/>
              <a:t>, error * </a:t>
            </a:r>
            <a:r>
              <a:rPr lang="pl-PL" b="1" dirty="0" err="1"/>
              <a:t>self.d_sigmoid</a:t>
            </a:r>
            <a:r>
              <a:rPr lang="pl-PL" b="1" dirty="0"/>
              <a:t>(</a:t>
            </a:r>
            <a:r>
              <a:rPr lang="pl-PL" b="1" dirty="0" err="1"/>
              <a:t>propagation_result</a:t>
            </a:r>
            <a:r>
              <a:rPr lang="pl-PL" b="1"/>
              <a:t>))</a:t>
            </a:r>
            <a:endParaRPr lang="pl-PL" b="1" dirty="0"/>
          </a:p>
          <a:p>
            <a:pPr marL="0" indent="0">
              <a:buNone/>
            </a:pPr>
            <a:endParaRPr lang="pl-PL" dirty="0"/>
          </a:p>
          <a:p>
            <a:pPr marL="0" indent="0">
              <a:buNone/>
            </a:pPr>
            <a:r>
              <a:rPr lang="pl-PL" dirty="0"/>
              <a:t>wykonuje opisane wcześniej obliczenia na każdej współrzędnej wektora wag. Funkcja np.dot odpowiada za mnożenie macierzy. Wyrażenie </a:t>
            </a:r>
            <a:r>
              <a:rPr lang="pl-PL" dirty="0" err="1"/>
              <a:t>train_input.T</a:t>
            </a:r>
            <a:r>
              <a:rPr lang="pl-PL" dirty="0"/>
              <a:t> to po prostu operacja transpozycji wektora (macierzy) </a:t>
            </a:r>
            <a:r>
              <a:rPr lang="pl-PL" dirty="0" err="1"/>
              <a:t>train_input</a:t>
            </a:r>
            <a:r>
              <a:rPr lang="pl-PL" dirty="0"/>
              <a:t>.</a:t>
            </a:r>
          </a:p>
        </p:txBody>
      </p:sp>
    </p:spTree>
    <p:extLst>
      <p:ext uri="{BB962C8B-B14F-4D97-AF65-F5344CB8AC3E}">
        <p14:creationId xmlns:p14="http://schemas.microsoft.com/office/powerpoint/2010/main" val="157047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B9FB7BF-F1E3-4113-B633-5AFD6216E476}"/>
              </a:ext>
            </a:extLst>
          </p:cNvPr>
          <p:cNvSpPr>
            <a:spLocks noGrp="1"/>
          </p:cNvSpPr>
          <p:nvPr>
            <p:ph type="body" sz="quarter" idx="25"/>
          </p:nvPr>
        </p:nvSpPr>
        <p:spPr/>
        <p:txBody>
          <a:bodyPr/>
          <a:lstStyle/>
          <a:p>
            <a:r>
              <a:rPr lang="pl-PL" dirty="0"/>
              <a:t>Analiza głównych składowych (PCA)</a:t>
            </a:r>
          </a:p>
        </p:txBody>
      </p:sp>
      <p:pic>
        <p:nvPicPr>
          <p:cNvPr id="5" name="Obraz 4">
            <a:extLst>
              <a:ext uri="{FF2B5EF4-FFF2-40B4-BE49-F238E27FC236}">
                <a16:creationId xmlns:a16="http://schemas.microsoft.com/office/drawing/2014/main" id="{5A99A8F0-62AA-479F-B1CD-7A9F613042C5}"/>
              </a:ext>
            </a:extLst>
          </p:cNvPr>
          <p:cNvPicPr>
            <a:picLocks noChangeAspect="1"/>
          </p:cNvPicPr>
          <p:nvPr/>
        </p:nvPicPr>
        <p:blipFill rotWithShape="1">
          <a:blip r:embed="rId2"/>
          <a:srcRect l="18676" t="21018" r="39927" b="51561"/>
          <a:stretch/>
        </p:blipFill>
        <p:spPr>
          <a:xfrm>
            <a:off x="1062316" y="1344705"/>
            <a:ext cx="6839863" cy="2454089"/>
          </a:xfrm>
          <a:prstGeom prst="rect">
            <a:avLst/>
          </a:prstGeom>
        </p:spPr>
      </p:pic>
    </p:spTree>
    <p:extLst>
      <p:ext uri="{BB962C8B-B14F-4D97-AF65-F5344CB8AC3E}">
        <p14:creationId xmlns:p14="http://schemas.microsoft.com/office/powerpoint/2010/main" val="26507658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15D0B52-C148-474E-A259-FBEA4774DE8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A1BCFE58-539C-4FF9-B1F5-F10C74D675B7}"/>
              </a:ext>
            </a:extLst>
          </p:cNvPr>
          <p:cNvPicPr>
            <a:picLocks noChangeAspect="1"/>
          </p:cNvPicPr>
          <p:nvPr/>
        </p:nvPicPr>
        <p:blipFill rotWithShape="1">
          <a:blip r:embed="rId2"/>
          <a:srcRect l="18971" t="48031" r="41176" b="14231"/>
          <a:stretch/>
        </p:blipFill>
        <p:spPr>
          <a:xfrm>
            <a:off x="732864" y="1089212"/>
            <a:ext cx="6685314" cy="3429000"/>
          </a:xfrm>
          <a:prstGeom prst="rect">
            <a:avLst/>
          </a:prstGeom>
        </p:spPr>
      </p:pic>
    </p:spTree>
    <p:extLst>
      <p:ext uri="{BB962C8B-B14F-4D97-AF65-F5344CB8AC3E}">
        <p14:creationId xmlns:p14="http://schemas.microsoft.com/office/powerpoint/2010/main" val="881375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553301-70CE-46DB-9A2D-544B2533BB2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C770CEF-E115-468B-9F01-08315C87054C}"/>
              </a:ext>
            </a:extLst>
          </p:cNvPr>
          <p:cNvPicPr>
            <a:picLocks noChangeAspect="1"/>
          </p:cNvPicPr>
          <p:nvPr/>
        </p:nvPicPr>
        <p:blipFill rotWithShape="1">
          <a:blip r:embed="rId2"/>
          <a:srcRect l="18750" t="13145" r="39118" b="45045"/>
          <a:stretch/>
        </p:blipFill>
        <p:spPr>
          <a:xfrm>
            <a:off x="1237130" y="1243854"/>
            <a:ext cx="6304224" cy="3388658"/>
          </a:xfrm>
          <a:prstGeom prst="rect">
            <a:avLst/>
          </a:prstGeom>
        </p:spPr>
      </p:pic>
    </p:spTree>
    <p:extLst>
      <p:ext uri="{BB962C8B-B14F-4D97-AF65-F5344CB8AC3E}">
        <p14:creationId xmlns:p14="http://schemas.microsoft.com/office/powerpoint/2010/main" val="1675244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6F355F-9144-47AB-9EB9-9E0C417CE46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7228EC54-DE8D-4CD7-BF33-F6F880DA97CA}"/>
              </a:ext>
            </a:extLst>
          </p:cNvPr>
          <p:cNvPicPr>
            <a:picLocks noChangeAspect="1"/>
          </p:cNvPicPr>
          <p:nvPr/>
        </p:nvPicPr>
        <p:blipFill rotWithShape="1">
          <a:blip r:embed="rId2"/>
          <a:srcRect l="18750" t="15995" r="37280" b="25363"/>
          <a:stretch/>
        </p:blipFill>
        <p:spPr>
          <a:xfrm>
            <a:off x="1264024" y="998443"/>
            <a:ext cx="5513294" cy="3982848"/>
          </a:xfrm>
          <a:prstGeom prst="rect">
            <a:avLst/>
          </a:prstGeom>
        </p:spPr>
      </p:pic>
    </p:spTree>
    <p:extLst>
      <p:ext uri="{BB962C8B-B14F-4D97-AF65-F5344CB8AC3E}">
        <p14:creationId xmlns:p14="http://schemas.microsoft.com/office/powerpoint/2010/main" val="716976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nr11.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1.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6AECF81-5694-48DC-9B9C-71C55532E27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D193B198-423C-4F3A-9E40-8D0E00902D41}"/>
              </a:ext>
            </a:extLst>
          </p:cNvPr>
          <p:cNvPicPr>
            <a:picLocks noChangeAspect="1"/>
          </p:cNvPicPr>
          <p:nvPr/>
        </p:nvPicPr>
        <p:blipFill rotWithShape="1">
          <a:blip r:embed="rId2"/>
          <a:srcRect l="19044" t="16131" r="38750" b="13145"/>
          <a:stretch/>
        </p:blipFill>
        <p:spPr>
          <a:xfrm>
            <a:off x="988358" y="961464"/>
            <a:ext cx="4524936" cy="4107130"/>
          </a:xfrm>
          <a:prstGeom prst="rect">
            <a:avLst/>
          </a:prstGeom>
        </p:spPr>
      </p:pic>
    </p:spTree>
    <p:extLst>
      <p:ext uri="{BB962C8B-B14F-4D97-AF65-F5344CB8AC3E}">
        <p14:creationId xmlns:p14="http://schemas.microsoft.com/office/powerpoint/2010/main" val="41706542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373AB-6B2E-419F-9884-6496BB283C64}"/>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2DB898C-EACC-4B88-80F2-9705D7A677C0}"/>
              </a:ext>
            </a:extLst>
          </p:cNvPr>
          <p:cNvPicPr>
            <a:picLocks noChangeAspect="1"/>
          </p:cNvPicPr>
          <p:nvPr/>
        </p:nvPicPr>
        <p:blipFill rotWithShape="1">
          <a:blip r:embed="rId2"/>
          <a:srcRect l="19853" t="29706" r="38235" b="34050"/>
          <a:stretch/>
        </p:blipFill>
        <p:spPr>
          <a:xfrm>
            <a:off x="974910" y="1243853"/>
            <a:ext cx="6157693" cy="2884394"/>
          </a:xfrm>
          <a:prstGeom prst="rect">
            <a:avLst/>
          </a:prstGeom>
        </p:spPr>
      </p:pic>
    </p:spTree>
    <p:extLst>
      <p:ext uri="{BB962C8B-B14F-4D97-AF65-F5344CB8AC3E}">
        <p14:creationId xmlns:p14="http://schemas.microsoft.com/office/powerpoint/2010/main" val="2481293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7C8C4D-0042-479B-A65F-571A3B56837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D3D8576-F3D1-460A-B54F-F78E70534B57}"/>
              </a:ext>
            </a:extLst>
          </p:cNvPr>
          <p:cNvPicPr>
            <a:picLocks noChangeAspect="1"/>
          </p:cNvPicPr>
          <p:nvPr/>
        </p:nvPicPr>
        <p:blipFill rotWithShape="1">
          <a:blip r:embed="rId2"/>
          <a:srcRect l="19191" t="17081" r="38750" b="44007"/>
          <a:stretch/>
        </p:blipFill>
        <p:spPr>
          <a:xfrm>
            <a:off x="49824" y="1037545"/>
            <a:ext cx="5200797" cy="2606303"/>
          </a:xfrm>
          <a:prstGeom prst="rect">
            <a:avLst/>
          </a:prstGeom>
        </p:spPr>
      </p:pic>
      <p:pic>
        <p:nvPicPr>
          <p:cNvPr id="7" name="Obraz 6">
            <a:extLst>
              <a:ext uri="{FF2B5EF4-FFF2-40B4-BE49-F238E27FC236}">
                <a16:creationId xmlns:a16="http://schemas.microsoft.com/office/drawing/2014/main" id="{7CBDB406-F08B-474C-8F30-51BFD415F316}"/>
              </a:ext>
            </a:extLst>
          </p:cNvPr>
          <p:cNvPicPr>
            <a:picLocks noChangeAspect="1"/>
          </p:cNvPicPr>
          <p:nvPr/>
        </p:nvPicPr>
        <p:blipFill rotWithShape="1">
          <a:blip r:embed="rId2"/>
          <a:srcRect l="20000" t="57626" r="41579" b="5313"/>
          <a:stretch/>
        </p:blipFill>
        <p:spPr>
          <a:xfrm>
            <a:off x="4256575" y="1601312"/>
            <a:ext cx="4887425" cy="2553703"/>
          </a:xfrm>
          <a:prstGeom prst="rect">
            <a:avLst/>
          </a:prstGeom>
        </p:spPr>
      </p:pic>
    </p:spTree>
    <p:extLst>
      <p:ext uri="{BB962C8B-B14F-4D97-AF65-F5344CB8AC3E}">
        <p14:creationId xmlns:p14="http://schemas.microsoft.com/office/powerpoint/2010/main" val="37876176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7A42C3-F291-4120-B4CC-A6355AD5EFC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2836C78D-5E9A-477E-80ED-379FA88968D7}"/>
              </a:ext>
            </a:extLst>
          </p:cNvPr>
          <p:cNvPicPr>
            <a:picLocks noChangeAspect="1"/>
          </p:cNvPicPr>
          <p:nvPr/>
        </p:nvPicPr>
        <p:blipFill rotWithShape="1">
          <a:blip r:embed="rId2"/>
          <a:srcRect l="19264" t="20882" r="36324" b="59706"/>
          <a:stretch/>
        </p:blipFill>
        <p:spPr>
          <a:xfrm>
            <a:off x="1021976" y="1452281"/>
            <a:ext cx="6815673" cy="1613647"/>
          </a:xfrm>
          <a:prstGeom prst="rect">
            <a:avLst/>
          </a:prstGeom>
        </p:spPr>
      </p:pic>
    </p:spTree>
    <p:extLst>
      <p:ext uri="{BB962C8B-B14F-4D97-AF65-F5344CB8AC3E}">
        <p14:creationId xmlns:p14="http://schemas.microsoft.com/office/powerpoint/2010/main" val="41121969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8BBCAD9-00CA-4F72-BE46-C631FC6533B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32168D2-1B3A-46FB-9C89-44576D595BF2}"/>
              </a:ext>
            </a:extLst>
          </p:cNvPr>
          <p:cNvSpPr>
            <a:spLocks noGrp="1"/>
          </p:cNvSpPr>
          <p:nvPr>
            <p:ph type="body" sz="quarter" idx="27"/>
          </p:nvPr>
        </p:nvSpPr>
        <p:spPr/>
        <p:txBody>
          <a:bodyPr/>
          <a:lstStyle/>
          <a:p>
            <a:pPr marL="0" indent="0">
              <a:buNone/>
            </a:pPr>
            <a:r>
              <a:rPr lang="pl-PL" dirty="0"/>
              <a:t>Algorytm działa rekurencyjnie dla każdego węzła drzewa. Musimy podjąć decyzję, czy węzeł będzie:</a:t>
            </a:r>
          </a:p>
          <a:p>
            <a:pPr marL="0" indent="0">
              <a:buNone/>
            </a:pPr>
            <a:endParaRPr lang="pl-PL" dirty="0"/>
          </a:p>
          <a:p>
            <a:r>
              <a:rPr lang="pl-PL" dirty="0"/>
              <a:t>liściem według kryterium stopu – kończymy to wywołanie rekurencyjne</a:t>
            </a:r>
          </a:p>
          <a:p>
            <a:r>
              <a:rPr lang="pl-PL" dirty="0"/>
              <a:t>węzłem rozgałęziającym się według kryterium wyboru atrybutu – dokonujemy wyboru atrybutu, tworzymy rozgałęzienia według wartości, jakie przyjmuje dany atrybut, i dla każdego węzła potomnego tworzymy rekurencyjne wywołanie algorytmu, z listą atrybutów zmniejszoną o właśnie wybrany atrybut.</a:t>
            </a:r>
          </a:p>
          <a:p>
            <a:pPr marL="0" indent="0">
              <a:buNone/>
            </a:pPr>
            <a:endParaRPr lang="pl-PL" dirty="0"/>
          </a:p>
          <a:p>
            <a:pPr marL="0" indent="0">
              <a:buNone/>
            </a:pPr>
            <a:r>
              <a:rPr lang="pl-PL" dirty="0"/>
              <a:t>Wszystkie algorytmy działają według podanego schematu, różnice w implementacji dotyczą kryteriów stopu i wyboru atrybutu. </a:t>
            </a:r>
          </a:p>
        </p:txBody>
      </p:sp>
    </p:spTree>
    <p:extLst>
      <p:ext uri="{BB962C8B-B14F-4D97-AF65-F5344CB8AC3E}">
        <p14:creationId xmlns:p14="http://schemas.microsoft.com/office/powerpoint/2010/main" val="19432109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2038C04-421A-4B50-B72C-F77D521F8BF3}"/>
              </a:ext>
            </a:extLst>
          </p:cNvPr>
          <p:cNvSpPr>
            <a:spLocks noGrp="1"/>
          </p:cNvSpPr>
          <p:nvPr>
            <p:ph type="body" sz="quarter" idx="25"/>
          </p:nvPr>
        </p:nvSpPr>
        <p:spPr/>
        <p:txBody>
          <a:bodyPr/>
          <a:lstStyle/>
          <a:p>
            <a:r>
              <a:rPr lang="pl-PL" dirty="0"/>
              <a:t>Algorytm najbliższego sąsiada</a:t>
            </a:r>
          </a:p>
        </p:txBody>
      </p:sp>
      <p:sp>
        <p:nvSpPr>
          <p:cNvPr id="3" name="Symbol zastępczy tekstu 2">
            <a:extLst>
              <a:ext uri="{FF2B5EF4-FFF2-40B4-BE49-F238E27FC236}">
                <a16:creationId xmlns:a16="http://schemas.microsoft.com/office/drawing/2014/main" id="{D2A20F2A-8A4A-4FAC-93A5-DA21F67FDEEA}"/>
              </a:ext>
            </a:extLst>
          </p:cNvPr>
          <p:cNvSpPr>
            <a:spLocks noGrp="1"/>
          </p:cNvSpPr>
          <p:nvPr>
            <p:ph type="body" sz="quarter" idx="27"/>
          </p:nvPr>
        </p:nvSpPr>
        <p:spPr>
          <a:xfrm>
            <a:off x="457200" y="853640"/>
            <a:ext cx="8235950" cy="1058287"/>
          </a:xfrm>
        </p:spPr>
        <p:txBody>
          <a:bodyPr/>
          <a:lstStyle/>
          <a:p>
            <a:pPr marL="0" indent="0">
              <a:buNone/>
            </a:pPr>
            <a:r>
              <a:rPr lang="pl-PL" dirty="0"/>
              <a:t>Algorytm najbliższego sąsiada (ang. </a:t>
            </a:r>
            <a:r>
              <a:rPr lang="pl-PL" dirty="0" err="1"/>
              <a:t>nearest</a:t>
            </a:r>
            <a:r>
              <a:rPr lang="pl-PL" dirty="0"/>
              <a:t> </a:t>
            </a:r>
            <a:r>
              <a:rPr lang="pl-PL" dirty="0" err="1"/>
              <a:t>neighbour</a:t>
            </a:r>
            <a:r>
              <a:rPr lang="pl-PL" dirty="0"/>
              <a:t> </a:t>
            </a:r>
            <a:r>
              <a:rPr lang="pl-PL" dirty="0" err="1"/>
              <a:t>algorithm</a:t>
            </a:r>
            <a:r>
              <a:rPr lang="pl-PL" dirty="0"/>
              <a:t>, w skrócie NN) – algorytm służący do rozwiązywania problemu komiwojażera. Jest to algorytm wykorzystujący strategię zachłanną. </a:t>
            </a:r>
          </a:p>
        </p:txBody>
      </p:sp>
      <p:sp>
        <p:nvSpPr>
          <p:cNvPr id="5" name="pole tekstowe 4">
            <a:extLst>
              <a:ext uri="{FF2B5EF4-FFF2-40B4-BE49-F238E27FC236}">
                <a16:creationId xmlns:a16="http://schemas.microsoft.com/office/drawing/2014/main" id="{83485AF9-AC1C-45E8-8ADF-9E4D743A8E3F}"/>
              </a:ext>
            </a:extLst>
          </p:cNvPr>
          <p:cNvSpPr txBox="1"/>
          <p:nvPr/>
        </p:nvSpPr>
        <p:spPr>
          <a:xfrm>
            <a:off x="713508" y="2265218"/>
            <a:ext cx="6636327" cy="1477328"/>
          </a:xfrm>
          <a:prstGeom prst="rect">
            <a:avLst/>
          </a:prstGeom>
          <a:noFill/>
        </p:spPr>
        <p:txBody>
          <a:bodyPr wrap="square">
            <a:spAutoFit/>
          </a:bodyPr>
          <a:lstStyle/>
          <a:p>
            <a:r>
              <a:rPr lang="pl-PL" dirty="0"/>
              <a:t>Algorytm rozpoczyna działanie od wybranego wierzchołka (nazwijmy go wierzchołkiem początkowym) i polega na kolejnym przechodzeniu do najbliższego nieodwiedzonego sąsiada ostatnio dodanego wierzchołka. W bardziej formalnym zapisie algorytm działa w następujący sposób: </a:t>
            </a:r>
          </a:p>
        </p:txBody>
      </p:sp>
    </p:spTree>
    <p:extLst>
      <p:ext uri="{BB962C8B-B14F-4D97-AF65-F5344CB8AC3E}">
        <p14:creationId xmlns:p14="http://schemas.microsoft.com/office/powerpoint/2010/main" val="19064696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E95446-9950-4B5C-B2C8-5D3A5824AF9B}"/>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69DA6092-E321-4168-98BE-B725DF07B4E6}"/>
              </a:ext>
            </a:extLst>
          </p:cNvPr>
          <p:cNvSpPr txBox="1"/>
          <p:nvPr/>
        </p:nvSpPr>
        <p:spPr>
          <a:xfrm>
            <a:off x="685798" y="1357435"/>
            <a:ext cx="7329055" cy="3139321"/>
          </a:xfrm>
          <a:prstGeom prst="rect">
            <a:avLst/>
          </a:prstGeom>
          <a:noFill/>
        </p:spPr>
        <p:txBody>
          <a:bodyPr wrap="square">
            <a:spAutoFit/>
          </a:bodyPr>
          <a:lstStyle/>
          <a:p>
            <a:pPr>
              <a:buFont typeface="+mj-lt"/>
              <a:buAutoNum type="arabicPeriod"/>
            </a:pPr>
            <a:r>
              <a:rPr lang="pl-PL" dirty="0"/>
              <a:t> Wierzchołek początkowy oznaczamy jako odwiedzony i ustawiamy jako aktualny.</a:t>
            </a:r>
          </a:p>
          <a:p>
            <a:pPr>
              <a:buFont typeface="+mj-lt"/>
              <a:buAutoNum type="arabicPeriod"/>
            </a:pPr>
            <a:r>
              <a:rPr lang="pl-PL" dirty="0"/>
              <a:t> Znajdujemy najkrótszą spośród krawędzi łączących aktualny wierzchołek z jeszcze nieodwiedzonymi wierzchołkami.</a:t>
            </a:r>
          </a:p>
          <a:p>
            <a:pPr>
              <a:buFont typeface="+mj-lt"/>
              <a:buAutoNum type="arabicPeriod"/>
            </a:pPr>
            <a:r>
              <a:rPr lang="pl-PL" dirty="0"/>
              <a:t> Dołączamy do rozwiązania krawędź znalezioną w punkcie 2.</a:t>
            </a:r>
          </a:p>
          <a:p>
            <a:pPr>
              <a:buFont typeface="+mj-lt"/>
              <a:buAutoNum type="arabicPeriod"/>
            </a:pPr>
            <a:r>
              <a:rPr lang="pl-PL" dirty="0"/>
              <a:t> Wierzchołek będący </a:t>
            </a:r>
            <a:r>
              <a:rPr lang="pl-PL" i="1" dirty="0"/>
              <a:t>drugim końcem</a:t>
            </a:r>
            <a:r>
              <a:rPr lang="pl-PL" dirty="0"/>
              <a:t> krawędzi znalezionej w punkcie 2 oznaczamy jako odwiedzony i ustawiamy jako aktualny.</a:t>
            </a:r>
          </a:p>
          <a:p>
            <a:pPr>
              <a:buFont typeface="+mj-lt"/>
              <a:buAutoNum type="arabicPeriod"/>
            </a:pPr>
            <a:r>
              <a:rPr lang="pl-PL" dirty="0"/>
              <a:t> Jeśli są jeszcze nieodwiedzone wierzchołki, przechodzimy do punktu 2.</a:t>
            </a:r>
          </a:p>
          <a:p>
            <a:pPr>
              <a:buFont typeface="+mj-lt"/>
              <a:buAutoNum type="arabicPeriod"/>
            </a:pPr>
            <a:r>
              <a:rPr lang="pl-PL" dirty="0"/>
              <a:t> Dołączamy krawędź łączącą ostatnio dodany wierzchołek z wierzchołkiem początkowym. Zamykamy w ten sposób cykl.</a:t>
            </a:r>
          </a:p>
        </p:txBody>
      </p:sp>
    </p:spTree>
    <p:extLst>
      <p:ext uri="{BB962C8B-B14F-4D97-AF65-F5344CB8AC3E}">
        <p14:creationId xmlns:p14="http://schemas.microsoft.com/office/powerpoint/2010/main" val="19685042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47EBC3-0BB2-4C3F-AC5D-C00C08BE9589}"/>
              </a:ext>
            </a:extLst>
          </p:cNvPr>
          <p:cNvSpPr>
            <a:spLocks noGrp="1"/>
          </p:cNvSpPr>
          <p:nvPr>
            <p:ph type="body" sz="quarter" idx="25"/>
          </p:nvPr>
        </p:nvSpPr>
        <p:spPr/>
        <p:txBody>
          <a:bodyPr/>
          <a:lstStyle/>
          <a:p>
            <a:r>
              <a:rPr lang="pl-PL" dirty="0"/>
              <a:t>Prezentacja graficzna działania algorytmu</a:t>
            </a:r>
          </a:p>
        </p:txBody>
      </p:sp>
      <p:pic>
        <p:nvPicPr>
          <p:cNvPr id="5" name="Obraz 4" descr="Obraz zawierający rozmycie&#10;&#10;Opis wygenerowany automatycznie">
            <a:extLst>
              <a:ext uri="{FF2B5EF4-FFF2-40B4-BE49-F238E27FC236}">
                <a16:creationId xmlns:a16="http://schemas.microsoft.com/office/drawing/2014/main" id="{8F07110F-6528-490E-8AD2-06FE47C7E12D}"/>
              </a:ext>
            </a:extLst>
          </p:cNvPr>
          <p:cNvPicPr>
            <a:picLocks noChangeAspect="1"/>
          </p:cNvPicPr>
          <p:nvPr/>
        </p:nvPicPr>
        <p:blipFill>
          <a:blip r:embed="rId2"/>
          <a:stretch>
            <a:fillRect/>
          </a:stretch>
        </p:blipFill>
        <p:spPr>
          <a:xfrm>
            <a:off x="1116157" y="1903268"/>
            <a:ext cx="2381250" cy="1905000"/>
          </a:xfrm>
          <a:prstGeom prst="rect">
            <a:avLst/>
          </a:prstGeom>
        </p:spPr>
      </p:pic>
      <p:pic>
        <p:nvPicPr>
          <p:cNvPr id="7" name="Obraz 6" descr="Obraz zawierający rozmycie&#10;&#10;Opis wygenerowany automatycznie">
            <a:extLst>
              <a:ext uri="{FF2B5EF4-FFF2-40B4-BE49-F238E27FC236}">
                <a16:creationId xmlns:a16="http://schemas.microsoft.com/office/drawing/2014/main" id="{A3FA3E17-5807-485C-9131-C087C3C54A69}"/>
              </a:ext>
            </a:extLst>
          </p:cNvPr>
          <p:cNvPicPr>
            <a:picLocks noChangeAspect="1"/>
          </p:cNvPicPr>
          <p:nvPr/>
        </p:nvPicPr>
        <p:blipFill>
          <a:blip r:embed="rId3"/>
          <a:stretch>
            <a:fillRect/>
          </a:stretch>
        </p:blipFill>
        <p:spPr>
          <a:xfrm>
            <a:off x="5355648" y="1965613"/>
            <a:ext cx="2381250" cy="1905000"/>
          </a:xfrm>
          <a:prstGeom prst="rect">
            <a:avLst/>
          </a:prstGeom>
        </p:spPr>
      </p:pic>
    </p:spTree>
    <p:extLst>
      <p:ext uri="{BB962C8B-B14F-4D97-AF65-F5344CB8AC3E}">
        <p14:creationId xmlns:p14="http://schemas.microsoft.com/office/powerpoint/2010/main" val="18682486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178730-6423-4733-BAA2-02C33EC25F34}"/>
              </a:ext>
            </a:extLst>
          </p:cNvPr>
          <p:cNvSpPr>
            <a:spLocks noGrp="1"/>
          </p:cNvSpPr>
          <p:nvPr>
            <p:ph type="body" sz="quarter" idx="25"/>
          </p:nvPr>
        </p:nvSpPr>
        <p:spPr/>
        <p:txBody>
          <a:bodyPr/>
          <a:lstStyle/>
          <a:p>
            <a:endParaRPr lang="pl-PL"/>
          </a:p>
        </p:txBody>
      </p:sp>
      <p:pic>
        <p:nvPicPr>
          <p:cNvPr id="6" name="Obraz 5">
            <a:extLst>
              <a:ext uri="{FF2B5EF4-FFF2-40B4-BE49-F238E27FC236}">
                <a16:creationId xmlns:a16="http://schemas.microsoft.com/office/drawing/2014/main" id="{B8E062FF-2246-4047-84EE-F92982A281B8}"/>
              </a:ext>
            </a:extLst>
          </p:cNvPr>
          <p:cNvPicPr>
            <a:picLocks noChangeAspect="1"/>
          </p:cNvPicPr>
          <p:nvPr/>
        </p:nvPicPr>
        <p:blipFill rotWithShape="1">
          <a:blip r:embed="rId2"/>
          <a:srcRect l="73588" t="47950" r="4930" b="16688"/>
          <a:stretch/>
        </p:blipFill>
        <p:spPr>
          <a:xfrm>
            <a:off x="1633354" y="1319249"/>
            <a:ext cx="3385375" cy="2995484"/>
          </a:xfrm>
          <a:prstGeom prst="rect">
            <a:avLst/>
          </a:prstGeom>
        </p:spPr>
      </p:pic>
    </p:spTree>
    <p:extLst>
      <p:ext uri="{BB962C8B-B14F-4D97-AF65-F5344CB8AC3E}">
        <p14:creationId xmlns:p14="http://schemas.microsoft.com/office/powerpoint/2010/main" val="31440724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770E63E-790E-4870-8889-1933906E7998}"/>
              </a:ext>
            </a:extLst>
          </p:cNvPr>
          <p:cNvSpPr>
            <a:spLocks noGrp="1"/>
          </p:cNvSpPr>
          <p:nvPr>
            <p:ph type="body" sz="quarter" idx="25"/>
          </p:nvPr>
        </p:nvSpPr>
        <p:spPr/>
        <p:txBody>
          <a:bodyPr/>
          <a:lstStyle/>
          <a:p>
            <a:r>
              <a:rPr lang="pl-PL" dirty="0"/>
              <a:t>Algorytm – drzewa decyzyjne</a:t>
            </a:r>
          </a:p>
        </p:txBody>
      </p:sp>
      <p:pic>
        <p:nvPicPr>
          <p:cNvPr id="5" name="Obraz 4">
            <a:extLst>
              <a:ext uri="{FF2B5EF4-FFF2-40B4-BE49-F238E27FC236}">
                <a16:creationId xmlns:a16="http://schemas.microsoft.com/office/drawing/2014/main" id="{1AF7DF56-4C00-4AA9-AC5D-D7C7E4A1A190}"/>
              </a:ext>
            </a:extLst>
          </p:cNvPr>
          <p:cNvPicPr>
            <a:picLocks noChangeAspect="1"/>
          </p:cNvPicPr>
          <p:nvPr/>
        </p:nvPicPr>
        <p:blipFill>
          <a:blip r:embed="rId2"/>
          <a:stretch>
            <a:fillRect/>
          </a:stretch>
        </p:blipFill>
        <p:spPr>
          <a:xfrm>
            <a:off x="581607" y="1503079"/>
            <a:ext cx="2691831" cy="2947555"/>
          </a:xfrm>
          <a:prstGeom prst="rect">
            <a:avLst/>
          </a:prstGeom>
        </p:spPr>
      </p:pic>
      <p:pic>
        <p:nvPicPr>
          <p:cNvPr id="8" name="Obraz 7">
            <a:extLst>
              <a:ext uri="{FF2B5EF4-FFF2-40B4-BE49-F238E27FC236}">
                <a16:creationId xmlns:a16="http://schemas.microsoft.com/office/drawing/2014/main" id="{90ED363C-3745-4DE9-8668-BB15DE2A1E91}"/>
              </a:ext>
            </a:extLst>
          </p:cNvPr>
          <p:cNvPicPr>
            <a:picLocks noChangeAspect="1"/>
          </p:cNvPicPr>
          <p:nvPr/>
        </p:nvPicPr>
        <p:blipFill rotWithShape="1">
          <a:blip r:embed="rId3"/>
          <a:srcRect l="9697" t="30514" r="56288" b="52150"/>
          <a:stretch/>
        </p:blipFill>
        <p:spPr>
          <a:xfrm>
            <a:off x="3893127" y="1745672"/>
            <a:ext cx="4855172" cy="1330037"/>
          </a:xfrm>
          <a:prstGeom prst="rect">
            <a:avLst/>
          </a:prstGeom>
        </p:spPr>
      </p:pic>
    </p:spTree>
    <p:extLst>
      <p:ext uri="{BB962C8B-B14F-4D97-AF65-F5344CB8AC3E}">
        <p14:creationId xmlns:p14="http://schemas.microsoft.com/office/powerpoint/2010/main" val="2231987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7D36E6B-F659-4F94-891F-52141519516D}"/>
              </a:ext>
            </a:extLst>
          </p:cNvPr>
          <p:cNvSpPr>
            <a:spLocks noGrp="1"/>
          </p:cNvSpPr>
          <p:nvPr>
            <p:ph type="body" sz="quarter" idx="25"/>
          </p:nvPr>
        </p:nvSpPr>
        <p:spPr/>
        <p:txBody>
          <a:bodyPr/>
          <a:lstStyle/>
          <a:p>
            <a:r>
              <a:rPr lang="pl-PL" dirty="0"/>
              <a:t>Las losowy</a:t>
            </a:r>
          </a:p>
        </p:txBody>
      </p:sp>
      <p:sp>
        <p:nvSpPr>
          <p:cNvPr id="3" name="Symbol zastępczy tekstu 2">
            <a:extLst>
              <a:ext uri="{FF2B5EF4-FFF2-40B4-BE49-F238E27FC236}">
                <a16:creationId xmlns:a16="http://schemas.microsoft.com/office/drawing/2014/main" id="{E543F08B-85D6-4332-917E-32E1555924E1}"/>
              </a:ext>
            </a:extLst>
          </p:cNvPr>
          <p:cNvSpPr>
            <a:spLocks noGrp="1"/>
          </p:cNvSpPr>
          <p:nvPr>
            <p:ph type="body" sz="quarter" idx="27"/>
          </p:nvPr>
        </p:nvSpPr>
        <p:spPr>
          <a:xfrm>
            <a:off x="457200" y="1209464"/>
            <a:ext cx="8235950" cy="2097378"/>
          </a:xfrm>
        </p:spPr>
        <p:txBody>
          <a:bodyPr/>
          <a:lstStyle/>
          <a:p>
            <a:pPr marL="0" indent="0">
              <a:buNone/>
            </a:pPr>
            <a:r>
              <a:rPr lang="pl-PL" dirty="0"/>
              <a:t>Las losowy (ang. </a:t>
            </a:r>
            <a:r>
              <a:rPr lang="pl-PL" dirty="0" err="1"/>
              <a:t>random</a:t>
            </a:r>
            <a:r>
              <a:rPr lang="pl-PL" dirty="0"/>
              <a:t> </a:t>
            </a:r>
            <a:r>
              <a:rPr lang="pl-PL" dirty="0" err="1"/>
              <a:t>forest</a:t>
            </a:r>
            <a:r>
              <a:rPr lang="pl-PL" dirty="0"/>
              <a:t>) jest pojęciem, które zostało zaproponowane przez Leo </a:t>
            </a:r>
            <a:r>
              <a:rPr lang="pl-PL" dirty="0" err="1"/>
              <a:t>Breimana</a:t>
            </a:r>
            <a:r>
              <a:rPr lang="pl-PL" dirty="0"/>
              <a:t>. Stanowi jeden z najciekawszych oraz najbardziej użytecznych algorytmów uczenia maszynowego. Jest niezwykle popularny w badaniach genetycznych, przewidywaniu aktywności biologicznej cząsteczek czy analizie dokumentów tekstowych – po prostu tam, gdzie mamy do czynienia z dużą liczbą cech.</a:t>
            </a:r>
          </a:p>
        </p:txBody>
      </p:sp>
    </p:spTree>
    <p:extLst>
      <p:ext uri="{BB962C8B-B14F-4D97-AF65-F5344CB8AC3E}">
        <p14:creationId xmlns:p14="http://schemas.microsoft.com/office/powerpoint/2010/main" val="23176685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91A985-DC47-4A78-92E8-01C08F9B591F}"/>
              </a:ext>
            </a:extLst>
          </p:cNvPr>
          <p:cNvSpPr>
            <a:spLocks noGrp="1"/>
          </p:cNvSpPr>
          <p:nvPr>
            <p:ph type="body" sz="quarter" idx="25"/>
          </p:nvPr>
        </p:nvSpPr>
        <p:spPr/>
        <p:txBody>
          <a:bodyPr/>
          <a:lstStyle/>
          <a:p>
            <a:r>
              <a:rPr lang="pl-PL" dirty="0"/>
              <a:t>Algorytm </a:t>
            </a:r>
            <a:r>
              <a:rPr lang="pl-PL" dirty="0" err="1"/>
              <a:t>Random</a:t>
            </a:r>
            <a:r>
              <a:rPr lang="pl-PL" dirty="0"/>
              <a:t> </a:t>
            </a:r>
            <a:r>
              <a:rPr lang="pl-PL" dirty="0" err="1"/>
              <a:t>Forest</a:t>
            </a:r>
            <a:r>
              <a:rPr lang="pl-PL" dirty="0"/>
              <a:t> (Lasy losowe)</a:t>
            </a:r>
          </a:p>
        </p:txBody>
      </p:sp>
      <p:pic>
        <p:nvPicPr>
          <p:cNvPr id="5" name="Obraz 4">
            <a:extLst>
              <a:ext uri="{FF2B5EF4-FFF2-40B4-BE49-F238E27FC236}">
                <a16:creationId xmlns:a16="http://schemas.microsoft.com/office/drawing/2014/main" id="{8A01BE6A-9F48-49E1-BDAB-9D1C83B3F5F7}"/>
              </a:ext>
            </a:extLst>
          </p:cNvPr>
          <p:cNvPicPr>
            <a:picLocks noChangeAspect="1"/>
          </p:cNvPicPr>
          <p:nvPr/>
        </p:nvPicPr>
        <p:blipFill>
          <a:blip r:embed="rId2"/>
          <a:stretch>
            <a:fillRect/>
          </a:stretch>
        </p:blipFill>
        <p:spPr>
          <a:xfrm>
            <a:off x="1172666" y="1482328"/>
            <a:ext cx="5978236" cy="3028973"/>
          </a:xfrm>
          <a:prstGeom prst="rect">
            <a:avLst/>
          </a:prstGeom>
        </p:spPr>
      </p:pic>
    </p:spTree>
    <p:extLst>
      <p:ext uri="{BB962C8B-B14F-4D97-AF65-F5344CB8AC3E}">
        <p14:creationId xmlns:p14="http://schemas.microsoft.com/office/powerpoint/2010/main" val="3829303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337DAE0-723F-4019-8B27-A9AF5EBA2C0F}"/>
              </a:ext>
            </a:extLst>
          </p:cNvPr>
          <p:cNvSpPr>
            <a:spLocks noGrp="1"/>
          </p:cNvSpPr>
          <p:nvPr>
            <p:ph type="body" sz="quarter" idx="25"/>
          </p:nvPr>
        </p:nvSpPr>
        <p:spPr/>
        <p:txBody>
          <a:bodyPr/>
          <a:lstStyle/>
          <a:p>
            <a:r>
              <a:rPr lang="pl-PL" dirty="0"/>
              <a:t>Jak uzyskać drzewa składające się na las losowy?</a:t>
            </a:r>
          </a:p>
        </p:txBody>
      </p:sp>
      <p:sp>
        <p:nvSpPr>
          <p:cNvPr id="3" name="Symbol zastępczy tekstu 2">
            <a:extLst>
              <a:ext uri="{FF2B5EF4-FFF2-40B4-BE49-F238E27FC236}">
                <a16:creationId xmlns:a16="http://schemas.microsoft.com/office/drawing/2014/main" id="{DC6E6830-6D1E-4FCC-A0BD-8D8F441BFA25}"/>
              </a:ext>
            </a:extLst>
          </p:cNvPr>
          <p:cNvSpPr>
            <a:spLocks noGrp="1"/>
          </p:cNvSpPr>
          <p:nvPr>
            <p:ph type="body" sz="quarter" idx="27"/>
          </p:nvPr>
        </p:nvSpPr>
        <p:spPr/>
        <p:txBody>
          <a:bodyPr/>
          <a:lstStyle/>
          <a:p>
            <a:endParaRPr lang="pl-PL" dirty="0"/>
          </a:p>
          <a:p>
            <a:r>
              <a:rPr lang="pl-PL" dirty="0"/>
              <a:t>Pierwszym krokiem jest losowanie ze zwracaniem podzbioru danych (przypadków) z dostępnej próby uczącej.</a:t>
            </a:r>
          </a:p>
          <a:p>
            <a:r>
              <a:rPr lang="pl-PL" dirty="0"/>
              <a:t>Następnie, powinniśmy stworzyć drzewo dla wylosowanego wcześniej podzbioru. W tym punkcie trzeba sprawdzić, czy dzielony zbiór jest jednorodny oraz czy nie jest zbyt mały, by go podzielić. Należy wylosować pewną liczbę zmiennych objaśniających oraz znaleźć najlepszy podział z wykorzystaniem wylosowanego podzbioru zmiennych. Zbiór ten później dzielimy na dwie części.</a:t>
            </a:r>
          </a:p>
          <a:p>
            <a:r>
              <a:rPr lang="pl-PL" dirty="0"/>
              <a:t>Jeżeli liczba drzew osiągnie zadane maksimum lub błąd w próbie testowej przestanie maleć, należy zakończyć uczenie. W przeciwnym przypadku, należy wrócić do pierwszego kroku. W ogólności: drzewa "głosują" nad rozwiązaniem, wybór następuje zwykłą większością głosów.</a:t>
            </a:r>
          </a:p>
          <a:p>
            <a:endParaRPr lang="pl-PL" dirty="0"/>
          </a:p>
        </p:txBody>
      </p:sp>
    </p:spTree>
    <p:extLst>
      <p:ext uri="{BB962C8B-B14F-4D97-AF65-F5344CB8AC3E}">
        <p14:creationId xmlns:p14="http://schemas.microsoft.com/office/powerpoint/2010/main" val="2633361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2DB98E8-5779-4A20-8244-076205C8FFBD}"/>
              </a:ext>
            </a:extLst>
          </p:cNvPr>
          <p:cNvSpPr>
            <a:spLocks noGrp="1"/>
          </p:cNvSpPr>
          <p:nvPr>
            <p:ph type="body" sz="quarter" idx="25"/>
          </p:nvPr>
        </p:nvSpPr>
        <p:spPr/>
        <p:txBody>
          <a:bodyPr/>
          <a:lstStyle/>
          <a:p>
            <a:r>
              <a:rPr lang="pl-PL" dirty="0"/>
              <a:t>Zalety lasu losowego</a:t>
            </a:r>
          </a:p>
        </p:txBody>
      </p:sp>
      <p:sp>
        <p:nvSpPr>
          <p:cNvPr id="3" name="Symbol zastępczy tekstu 2">
            <a:extLst>
              <a:ext uri="{FF2B5EF4-FFF2-40B4-BE49-F238E27FC236}">
                <a16:creationId xmlns:a16="http://schemas.microsoft.com/office/drawing/2014/main" id="{AF694186-31FB-4D3D-BCAA-DA16CE9E9C42}"/>
              </a:ext>
            </a:extLst>
          </p:cNvPr>
          <p:cNvSpPr>
            <a:spLocks noGrp="1"/>
          </p:cNvSpPr>
          <p:nvPr>
            <p:ph type="body" sz="quarter" idx="27"/>
          </p:nvPr>
        </p:nvSpPr>
        <p:spPr/>
        <p:txBody>
          <a:bodyPr/>
          <a:lstStyle/>
          <a:p>
            <a:r>
              <a:rPr lang="pl-PL" dirty="0"/>
              <a:t>Odporność na różnorodne problemy związane z danymi. Mamy tutaj na myśli brak danych, zmienne objaśniające bez znaczenia, dużą liczbę zmiennych objaśniających czy wartości odstające.</a:t>
            </a:r>
          </a:p>
          <a:p>
            <a:r>
              <a:rPr lang="pl-PL" dirty="0"/>
              <a:t>Możliwość dokładniejszego odtworzenia złożonych zależności niż byłyby to w stanie zrobić drzewa decyzyjne. Warto tutaj wspomnieć, że siła predykcyjna lasu losowego jest zazwyczaj nieco mniejsza, ale wciąż porównywalna z sieciami neuronowymi.</a:t>
            </a:r>
          </a:p>
          <a:p>
            <a:r>
              <a:rPr lang="pl-PL" dirty="0"/>
              <a:t>Odporność na przeuczenie.</a:t>
            </a:r>
          </a:p>
          <a:p>
            <a:r>
              <a:rPr lang="pl-PL" dirty="0"/>
              <a:t>Stabilność.</a:t>
            </a:r>
          </a:p>
          <a:p>
            <a:r>
              <a:rPr lang="pl-PL" dirty="0"/>
              <a:t>Możliwość interakcji pomiędzy zmiennymi.</a:t>
            </a:r>
          </a:p>
          <a:p>
            <a:r>
              <a:rPr lang="pl-PL" dirty="0"/>
              <a:t>Możliwość określenia różnych kosztów błędnych klasyfikacji.</a:t>
            </a:r>
          </a:p>
          <a:p>
            <a:endParaRPr lang="pl-PL" dirty="0"/>
          </a:p>
        </p:txBody>
      </p:sp>
    </p:spTree>
    <p:extLst>
      <p:ext uri="{BB962C8B-B14F-4D97-AF65-F5344CB8AC3E}">
        <p14:creationId xmlns:p14="http://schemas.microsoft.com/office/powerpoint/2010/main" val="8523974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2F6C429-644E-4034-96DA-DD0B603714D5}"/>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8D81E5F7-45E1-4C4E-8B5C-B75DC991AD3E}"/>
              </a:ext>
            </a:extLst>
          </p:cNvPr>
          <p:cNvSpPr>
            <a:spLocks noGrp="1"/>
          </p:cNvSpPr>
          <p:nvPr>
            <p:ph type="body" sz="quarter" idx="27"/>
          </p:nvPr>
        </p:nvSpPr>
        <p:spPr>
          <a:xfrm>
            <a:off x="457200" y="1546505"/>
            <a:ext cx="8235950" cy="2291342"/>
          </a:xfrm>
        </p:spPr>
        <p:txBody>
          <a:bodyPr/>
          <a:lstStyle/>
          <a:p>
            <a:pPr marL="0" indent="0">
              <a:buNone/>
            </a:pPr>
            <a:r>
              <a:rPr lang="pl-PL" dirty="0"/>
              <a:t>Lasy losowe są niejako uogólnieniem idei drzew decyzyjnych oraz zaliczane są do tzw. procedur agregujących. Ich działanie polega na klasyfikacji za pomocą grupy drzew decyzyjnych a końcowe decyzje podejmowane są w wyniku głosowania większościowego nad klasami wskazanymi przez poszczególne drzewa decyzyjne. Minusem lasów losowych może być fakt, że czasami się przeuczają (mamy wówczas do czynienia z danymi zaszumionymi).</a:t>
            </a:r>
          </a:p>
        </p:txBody>
      </p:sp>
    </p:spTree>
    <p:extLst>
      <p:ext uri="{BB962C8B-B14F-4D97-AF65-F5344CB8AC3E}">
        <p14:creationId xmlns:p14="http://schemas.microsoft.com/office/powerpoint/2010/main" val="17991172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7235D06-D697-4572-85B3-7C93BA8E5BD5}"/>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FA2F2987-8A52-4153-B090-F6FE07422406}"/>
              </a:ext>
            </a:extLst>
          </p:cNvPr>
          <p:cNvSpPr txBox="1"/>
          <p:nvPr/>
        </p:nvSpPr>
        <p:spPr>
          <a:xfrm>
            <a:off x="2057399" y="1953491"/>
            <a:ext cx="5133109" cy="879764"/>
          </a:xfrm>
          <a:prstGeom prst="rect">
            <a:avLst/>
          </a:prstGeom>
        </p:spPr>
        <p:txBody>
          <a:bodyPr vert="horz" wrap="square" lIns="91440" tIns="45720" rIns="91440" bIns="45720" rtlCol="0">
            <a:normAutofit fontScale="92500"/>
          </a:bodyPr>
          <a:lstStyle/>
          <a:p>
            <a:r>
              <a:rPr lang="pl-PL" sz="4800" dirty="0"/>
              <a:t>SIEĆ KOHONENA</a:t>
            </a:r>
          </a:p>
        </p:txBody>
      </p:sp>
    </p:spTree>
    <p:extLst>
      <p:ext uri="{BB962C8B-B14F-4D97-AF65-F5344CB8AC3E}">
        <p14:creationId xmlns:p14="http://schemas.microsoft.com/office/powerpoint/2010/main" val="31418112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B1F62C-DF1A-4B1A-9DA2-8FB733A19829}"/>
              </a:ext>
            </a:extLst>
          </p:cNvPr>
          <p:cNvSpPr>
            <a:spLocks noGrp="1"/>
          </p:cNvSpPr>
          <p:nvPr>
            <p:ph type="body" sz="quarter" idx="25"/>
          </p:nvPr>
        </p:nvSpPr>
        <p:spPr/>
        <p:txBody>
          <a:bodyPr/>
          <a:lstStyle/>
          <a:p>
            <a:r>
              <a:rPr lang="pl-PL" dirty="0"/>
              <a:t>Sieć </a:t>
            </a:r>
            <a:r>
              <a:rPr lang="pl-PL" dirty="0" err="1"/>
              <a:t>Kohonena</a:t>
            </a:r>
            <a:endParaRPr lang="pl-PL" dirty="0"/>
          </a:p>
        </p:txBody>
      </p:sp>
      <p:sp>
        <p:nvSpPr>
          <p:cNvPr id="3" name="Symbol zastępczy tekstu 2">
            <a:extLst>
              <a:ext uri="{FF2B5EF4-FFF2-40B4-BE49-F238E27FC236}">
                <a16:creationId xmlns:a16="http://schemas.microsoft.com/office/drawing/2014/main" id="{924767D1-0B73-4A8B-AB02-9561661DEDB4}"/>
              </a:ext>
            </a:extLst>
          </p:cNvPr>
          <p:cNvSpPr>
            <a:spLocks noGrp="1"/>
          </p:cNvSpPr>
          <p:nvPr>
            <p:ph type="body" sz="quarter" idx="27"/>
          </p:nvPr>
        </p:nvSpPr>
        <p:spPr/>
        <p:txBody>
          <a:bodyPr/>
          <a:lstStyle/>
          <a:p>
            <a:pPr marL="0" indent="0">
              <a:buNone/>
            </a:pPr>
            <a:r>
              <a:rPr lang="pl-PL" dirty="0"/>
              <a:t>Sieć </a:t>
            </a:r>
            <a:r>
              <a:rPr lang="pl-PL" dirty="0" err="1"/>
              <a:t>Kohonena</a:t>
            </a:r>
            <a:r>
              <a:rPr lang="pl-PL" dirty="0"/>
              <a:t> (sieć neuronowa </a:t>
            </a:r>
            <a:r>
              <a:rPr lang="pl-PL" dirty="0" err="1"/>
              <a:t>Kohonena</a:t>
            </a:r>
            <a:r>
              <a:rPr lang="pl-PL" dirty="0"/>
              <a:t>) – </a:t>
            </a:r>
          </a:p>
          <a:p>
            <a:pPr marL="0" indent="0">
              <a:buNone/>
            </a:pPr>
            <a:r>
              <a:rPr lang="pl-PL" dirty="0"/>
              <a:t>najbardziej znana i najczęściej stosowana sieć samoucząca się, realizująca zasadę samoorganizacji (SOM). </a:t>
            </a:r>
          </a:p>
          <a:p>
            <a:pPr marL="0" indent="0">
              <a:buNone/>
            </a:pPr>
            <a:r>
              <a:rPr lang="pl-PL" dirty="0"/>
              <a:t>Jest to także najbardziej znany przykład sieci konkurencyjnej wykorzystującej koncepcję sąsiedztwa. W wyniku uczenia tej sieci powstaje mapa topologiczna, której aprioryczna interpretacja jest niemożliwa (bo sieć uczy się bez nauczyciela i użytkownik nie ma kontroli nad tym, co sieć robi). </a:t>
            </a:r>
          </a:p>
          <a:p>
            <a:pPr marL="0" indent="0">
              <a:buNone/>
            </a:pPr>
            <a:r>
              <a:rPr lang="pl-PL" dirty="0"/>
              <a:t>Jednak po uczeniu można zwykle ustalić, jakie znaczenie mają poszczególne rejony tej mapy (tworzonej przez sygnały wyjściowe pochodzące z warstwy topologicznej) na podstawie analizy konkretnych przykładów danych wejściowych</a:t>
            </a:r>
          </a:p>
        </p:txBody>
      </p:sp>
    </p:spTree>
    <p:extLst>
      <p:ext uri="{BB962C8B-B14F-4D97-AF65-F5344CB8AC3E}">
        <p14:creationId xmlns:p14="http://schemas.microsoft.com/office/powerpoint/2010/main" val="29863991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2359AF5-AE7F-4821-AFF8-23056A65FE2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DC64E5D-679C-4B05-8DD8-E2F6C66C8538}"/>
              </a:ext>
            </a:extLst>
          </p:cNvPr>
          <p:cNvPicPr>
            <a:picLocks noChangeAspect="1"/>
          </p:cNvPicPr>
          <p:nvPr/>
        </p:nvPicPr>
        <p:blipFill>
          <a:blip r:embed="rId2"/>
          <a:stretch>
            <a:fillRect/>
          </a:stretch>
        </p:blipFill>
        <p:spPr>
          <a:xfrm>
            <a:off x="654201" y="1004842"/>
            <a:ext cx="2971800" cy="2533650"/>
          </a:xfrm>
          <a:prstGeom prst="rect">
            <a:avLst/>
          </a:prstGeom>
        </p:spPr>
      </p:pic>
      <p:pic>
        <p:nvPicPr>
          <p:cNvPr id="1026" name="Picture 2" descr="Slajd 1">
            <a:extLst>
              <a:ext uri="{FF2B5EF4-FFF2-40B4-BE49-F238E27FC236}">
                <a16:creationId xmlns:a16="http://schemas.microsoft.com/office/drawing/2014/main" id="{B4AC00E0-4681-4FBE-8B50-55718D11C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348" y="1004842"/>
            <a:ext cx="3998179" cy="2376924"/>
          </a:xfrm>
          <a:prstGeom prst="rect">
            <a:avLst/>
          </a:prstGeom>
          <a:noFill/>
          <a:extLst>
            <a:ext uri="{909E8E84-426E-40DD-AFC4-6F175D3DCCD1}">
              <a14:hiddenFill xmlns:a14="http://schemas.microsoft.com/office/drawing/2010/main">
                <a:solidFill>
                  <a:srgbClr val="FFFFFF"/>
                </a:solidFill>
              </a14:hiddenFill>
            </a:ext>
          </a:extLst>
        </p:spPr>
      </p:pic>
      <p:sp>
        <p:nvSpPr>
          <p:cNvPr id="8" name="pole tekstowe 7">
            <a:extLst>
              <a:ext uri="{FF2B5EF4-FFF2-40B4-BE49-F238E27FC236}">
                <a16:creationId xmlns:a16="http://schemas.microsoft.com/office/drawing/2014/main" id="{EDE76DCE-374C-41D9-B081-056F9073B971}"/>
              </a:ext>
            </a:extLst>
          </p:cNvPr>
          <p:cNvSpPr txBox="1"/>
          <p:nvPr/>
        </p:nvSpPr>
        <p:spPr>
          <a:xfrm>
            <a:off x="457200" y="3815492"/>
            <a:ext cx="8935570" cy="646331"/>
          </a:xfrm>
          <a:prstGeom prst="rect">
            <a:avLst/>
          </a:prstGeom>
          <a:noFill/>
        </p:spPr>
        <p:txBody>
          <a:bodyPr wrap="square">
            <a:spAutoFit/>
          </a:bodyPr>
          <a:lstStyle/>
          <a:p>
            <a:pPr marL="0" indent="0">
              <a:buNone/>
            </a:pPr>
            <a:r>
              <a:rPr lang="pl-PL" dirty="0"/>
              <a:t>SOM  jest skrótem od </a:t>
            </a:r>
            <a:r>
              <a:rPr lang="pl-PL" dirty="0" err="1"/>
              <a:t>Self</a:t>
            </a:r>
            <a:r>
              <a:rPr lang="pl-PL" dirty="0"/>
              <a:t> </a:t>
            </a:r>
            <a:r>
              <a:rPr lang="pl-PL" dirty="0" err="1"/>
              <a:t>Organizing</a:t>
            </a:r>
            <a:r>
              <a:rPr lang="pl-PL" dirty="0"/>
              <a:t> </a:t>
            </a:r>
            <a:r>
              <a:rPr lang="pl-PL" dirty="0" err="1"/>
              <a:t>Maps</a:t>
            </a:r>
            <a:r>
              <a:rPr lang="pl-PL" dirty="0"/>
              <a:t>, czyli Samoorganizujące się mapy.</a:t>
            </a:r>
          </a:p>
          <a:p>
            <a:pPr marL="0" indent="0">
              <a:buNone/>
            </a:pPr>
            <a:r>
              <a:rPr lang="pl-PL" dirty="0"/>
              <a:t>Podstawy teoretyczne stworzył fiński profesor </a:t>
            </a:r>
            <a:r>
              <a:rPr lang="pl-PL" dirty="0" err="1"/>
              <a:t>Teuvo</a:t>
            </a:r>
            <a:r>
              <a:rPr lang="pl-PL" dirty="0"/>
              <a:t> </a:t>
            </a:r>
            <a:r>
              <a:rPr lang="pl-PL" dirty="0" err="1"/>
              <a:t>Kohonen</a:t>
            </a:r>
            <a:r>
              <a:rPr lang="pl-PL" dirty="0"/>
              <a:t> w 1982 r.</a:t>
            </a:r>
          </a:p>
        </p:txBody>
      </p:sp>
    </p:spTree>
    <p:extLst>
      <p:ext uri="{BB962C8B-B14F-4D97-AF65-F5344CB8AC3E}">
        <p14:creationId xmlns:p14="http://schemas.microsoft.com/office/powerpoint/2010/main" val="1280422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9429CB3-BF16-4CED-B2DE-4060361FF09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C6419B7B-F4CE-4D47-B738-6959AED2B85F}"/>
              </a:ext>
            </a:extLst>
          </p:cNvPr>
          <p:cNvSpPr>
            <a:spLocks noGrp="1"/>
          </p:cNvSpPr>
          <p:nvPr>
            <p:ph type="body" sz="quarter" idx="27"/>
          </p:nvPr>
        </p:nvSpPr>
        <p:spPr/>
        <p:txBody>
          <a:bodyPr/>
          <a:lstStyle/>
          <a:p>
            <a:pPr marL="0" indent="0">
              <a:buNone/>
            </a:pPr>
            <a:r>
              <a:rPr lang="pl-PL" dirty="0"/>
              <a:t>Celem tych sieci jest klasyfikowanie wielowymiarowych danych</a:t>
            </a:r>
          </a:p>
          <a:p>
            <a:pPr marL="0" indent="0">
              <a:buNone/>
            </a:pPr>
            <a:r>
              <a:rPr lang="pl-PL" dirty="0"/>
              <a:t>wejściowych - obiektów opisanych dużą ilością parametrów – w taki</a:t>
            </a:r>
          </a:p>
          <a:p>
            <a:pPr marL="0" indent="0">
              <a:buNone/>
            </a:pPr>
            <a:r>
              <a:rPr lang="pl-PL" dirty="0"/>
              <a:t>sposób, by przedstawić reprezentację tych danych w mniejszej ilości</a:t>
            </a:r>
          </a:p>
          <a:p>
            <a:pPr marL="0" indent="0">
              <a:buNone/>
            </a:pPr>
            <a:r>
              <a:rPr lang="pl-PL" dirty="0"/>
              <a:t>wymiarów, przeważnie dwóch, przy możliwie jak najwierniejszym</a:t>
            </a:r>
          </a:p>
          <a:p>
            <a:pPr marL="0" indent="0">
              <a:buNone/>
            </a:pPr>
            <a:r>
              <a:rPr lang="pl-PL" dirty="0"/>
              <a:t>odwzorowaniu struktury wewnętrznej wektora wejściowego. Dzięki</a:t>
            </a:r>
          </a:p>
          <a:p>
            <a:pPr marL="0" indent="0">
              <a:buNone/>
            </a:pPr>
            <a:r>
              <a:rPr lang="pl-PL" dirty="0"/>
              <a:t>temu sieci te przydatne są przy wizualizacjach skomplikowanych</a:t>
            </a:r>
          </a:p>
          <a:p>
            <a:pPr marL="0" indent="0">
              <a:buNone/>
            </a:pPr>
            <a:r>
              <a:rPr lang="pl-PL" dirty="0"/>
              <a:t>struktur, a przetworzone przez nie dane mogą stanowić podstawę do</a:t>
            </a:r>
          </a:p>
          <a:p>
            <a:pPr marL="0" indent="0">
              <a:buNone/>
            </a:pPr>
            <a:r>
              <a:rPr lang="pl-PL" dirty="0"/>
              <a:t>diagramów wyświetlanych na ekranie, jak również znajdują</a:t>
            </a:r>
          </a:p>
          <a:p>
            <a:pPr marL="0" indent="0">
              <a:buNone/>
            </a:pPr>
            <a:r>
              <a:rPr lang="pl-PL" dirty="0"/>
              <a:t>zastosowanie wszędzie tam, gdzie istotna jest redukcja rozmiarów</a:t>
            </a:r>
          </a:p>
          <a:p>
            <a:pPr marL="0" indent="0">
              <a:buNone/>
            </a:pPr>
            <a:r>
              <a:rPr lang="pl-PL" dirty="0"/>
              <a:t>danych wejściowych, ze względu na zdolność kompresji</a:t>
            </a:r>
          </a:p>
          <a:p>
            <a:pPr marL="0" indent="0">
              <a:buNone/>
            </a:pPr>
            <a:r>
              <a:rPr lang="pl-PL" dirty="0"/>
              <a:t>samoorganizującej sieci </a:t>
            </a:r>
            <a:r>
              <a:rPr lang="pl-PL" dirty="0" err="1"/>
              <a:t>Kohonena</a:t>
            </a:r>
            <a:r>
              <a:rPr lang="pl-PL" dirty="0"/>
              <a:t>.</a:t>
            </a:r>
          </a:p>
        </p:txBody>
      </p:sp>
    </p:spTree>
    <p:extLst>
      <p:ext uri="{BB962C8B-B14F-4D97-AF65-F5344CB8AC3E}">
        <p14:creationId xmlns:p14="http://schemas.microsoft.com/office/powerpoint/2010/main" val="4603325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A10C0D-221C-495E-ABF9-4096550B9A7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0B9F1315-32F6-4648-9809-D8F7BD4810AA}"/>
              </a:ext>
            </a:extLst>
          </p:cNvPr>
          <p:cNvSpPr>
            <a:spLocks noGrp="1"/>
          </p:cNvSpPr>
          <p:nvPr>
            <p:ph type="body" sz="quarter" idx="27"/>
          </p:nvPr>
        </p:nvSpPr>
        <p:spPr>
          <a:xfrm>
            <a:off x="309282" y="853640"/>
            <a:ext cx="8686800" cy="3913622"/>
          </a:xfrm>
        </p:spPr>
        <p:txBody>
          <a:bodyPr/>
          <a:lstStyle/>
          <a:p>
            <a:pPr marL="0" indent="0">
              <a:buNone/>
            </a:pPr>
            <a:r>
              <a:rPr lang="pl-PL" dirty="0"/>
              <a:t>SOM jest siecią uczącą się bez nadzoru</a:t>
            </a:r>
          </a:p>
          <a:p>
            <a:pPr marL="0" indent="0">
              <a:buNone/>
            </a:pPr>
            <a:r>
              <a:rPr lang="pl-PL" dirty="0"/>
              <a:t>Sieci uczące się bez nauczyciela w trakcie uczenia opierają się wyłącznie</a:t>
            </a:r>
          </a:p>
          <a:p>
            <a:pPr marL="0" indent="0">
              <a:buNone/>
            </a:pPr>
            <a:r>
              <a:rPr lang="pl-PL" dirty="0"/>
              <a:t>na obserwacji danych wejściowych, nikt im natomiast nie mówi, co z tych</a:t>
            </a:r>
          </a:p>
          <a:p>
            <a:pPr marL="0" indent="0">
              <a:buNone/>
            </a:pPr>
            <a:r>
              <a:rPr lang="pl-PL" dirty="0"/>
              <a:t>danych wejściowych powinno wynikać to sieci muszą wykryć i ustalić same.</a:t>
            </a:r>
          </a:p>
          <a:p>
            <a:pPr marL="0" indent="0">
              <a:buNone/>
            </a:pPr>
            <a:r>
              <a:rPr lang="pl-PL" dirty="0"/>
              <a:t>Sieć </a:t>
            </a:r>
            <a:r>
              <a:rPr lang="pl-PL" dirty="0" err="1"/>
              <a:t>Kohonena</a:t>
            </a:r>
            <a:r>
              <a:rPr lang="pl-PL" dirty="0"/>
              <a:t> uczy się całkiem sama, wyłącznie obserwując przesyłane do</a:t>
            </a:r>
          </a:p>
          <a:p>
            <a:pPr marL="0" indent="0">
              <a:buNone/>
            </a:pPr>
            <a:r>
              <a:rPr lang="pl-PL" dirty="0"/>
              <a:t>niej dane, których wewnętrzna struktura i ukryta w tej strukturze nieznana</a:t>
            </a:r>
          </a:p>
          <a:p>
            <a:pPr marL="0" indent="0">
              <a:buNone/>
            </a:pPr>
            <a:r>
              <a:rPr lang="pl-PL" dirty="0"/>
              <a:t>logika będą decydować o końcowym obrazie klasyfikacji i o ostatecznym</a:t>
            </a:r>
          </a:p>
          <a:p>
            <a:pPr marL="0" indent="0">
              <a:buNone/>
            </a:pPr>
            <a:r>
              <a:rPr lang="pl-PL" dirty="0"/>
              <a:t>działaniu sieci. Można założyć, że w sieci </a:t>
            </a:r>
            <a:r>
              <a:rPr lang="pl-PL" dirty="0" err="1"/>
              <a:t>Kohonena</a:t>
            </a:r>
            <a:r>
              <a:rPr lang="pl-PL" dirty="0"/>
              <a:t> poszczególne neurony</a:t>
            </a:r>
          </a:p>
          <a:p>
            <a:pPr marL="0" indent="0">
              <a:buNone/>
            </a:pPr>
            <a:r>
              <a:rPr lang="pl-PL" dirty="0"/>
              <a:t>będą identyfikowały i rozpoznawały poszczególne skupienia danych. Przez</a:t>
            </a:r>
          </a:p>
          <a:p>
            <a:pPr marL="0" indent="0">
              <a:buNone/>
            </a:pPr>
            <a:r>
              <a:rPr lang="pl-PL" dirty="0"/>
              <a:t>skupienie danych rozumieć tu będziemy grupę danych: dane należące do</a:t>
            </a:r>
          </a:p>
          <a:p>
            <a:pPr marL="0" indent="0">
              <a:buNone/>
            </a:pPr>
            <a:r>
              <a:rPr lang="pl-PL" dirty="0"/>
              <a:t>skupienia są między sobą w jakimś stopniu podobne, natomiast dane</a:t>
            </a:r>
          </a:p>
          <a:p>
            <a:pPr marL="0" indent="0">
              <a:buNone/>
            </a:pPr>
            <a:r>
              <a:rPr lang="pl-PL" dirty="0"/>
              <a:t>należące do różnych skupień różnią się pomiędzy sobą.</a:t>
            </a:r>
          </a:p>
        </p:txBody>
      </p:sp>
    </p:spTree>
    <p:extLst>
      <p:ext uri="{BB962C8B-B14F-4D97-AF65-F5344CB8AC3E}">
        <p14:creationId xmlns:p14="http://schemas.microsoft.com/office/powerpoint/2010/main" val="2951680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00230" y="2680545"/>
            <a:ext cx="2097128" cy="50783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30071" y="4540279"/>
            <a:ext cx="1646384" cy="50783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CA64D2-91F7-4B50-BD63-404F2E5F96A3}"/>
              </a:ext>
            </a:extLst>
          </p:cNvPr>
          <p:cNvSpPr>
            <a:spLocks noGrp="1"/>
          </p:cNvSpPr>
          <p:nvPr>
            <p:ph type="body" sz="quarter" idx="25"/>
          </p:nvPr>
        </p:nvSpPr>
        <p:spPr/>
        <p:txBody>
          <a:bodyPr/>
          <a:lstStyle/>
          <a:p>
            <a:r>
              <a:rPr lang="pl-PL" dirty="0"/>
              <a:t>Struktura</a:t>
            </a:r>
          </a:p>
        </p:txBody>
      </p:sp>
      <p:sp>
        <p:nvSpPr>
          <p:cNvPr id="3" name="Symbol zastępczy tekstu 2">
            <a:extLst>
              <a:ext uri="{FF2B5EF4-FFF2-40B4-BE49-F238E27FC236}">
                <a16:creationId xmlns:a16="http://schemas.microsoft.com/office/drawing/2014/main" id="{5DFB65C9-ADDA-436F-810D-9A4ECBE8BB81}"/>
              </a:ext>
            </a:extLst>
          </p:cNvPr>
          <p:cNvSpPr>
            <a:spLocks noGrp="1"/>
          </p:cNvSpPr>
          <p:nvPr>
            <p:ph type="body" sz="quarter" idx="27"/>
          </p:nvPr>
        </p:nvSpPr>
        <p:spPr/>
        <p:txBody>
          <a:bodyPr/>
          <a:lstStyle/>
          <a:p>
            <a:pPr marL="0" indent="0">
              <a:buNone/>
            </a:pPr>
            <a:endParaRPr lang="pl-PL" dirty="0"/>
          </a:p>
          <a:p>
            <a:pPr marL="0" indent="0">
              <a:buNone/>
            </a:pPr>
            <a:r>
              <a:rPr lang="pl-PL" dirty="0"/>
              <a:t>Struktura SOM:</a:t>
            </a:r>
          </a:p>
          <a:p>
            <a:pPr marL="0" indent="0">
              <a:buNone/>
            </a:pPr>
            <a:r>
              <a:rPr lang="pl-PL" dirty="0"/>
              <a:t>- sieć składa się z dwóch warstw</a:t>
            </a:r>
          </a:p>
          <a:p>
            <a:pPr marL="400050" lvl="1" indent="0">
              <a:buNone/>
            </a:pPr>
            <a:r>
              <a:rPr lang="pl-PL" dirty="0"/>
              <a:t>1. warstwa wejściowa – wektory wejściowe</a:t>
            </a:r>
          </a:p>
          <a:p>
            <a:pPr marL="400050" lvl="1" indent="0">
              <a:buNone/>
            </a:pPr>
            <a:r>
              <a:rPr lang="pl-PL" dirty="0"/>
              <a:t>2. warstwa wyjściowa – mapa topologiczna</a:t>
            </a:r>
          </a:p>
          <a:p>
            <a:pPr marL="0" indent="0">
              <a:buNone/>
            </a:pPr>
            <a:r>
              <a:rPr lang="pl-PL" dirty="0"/>
              <a:t>- sieć jest zwykle jednokierunkowa,</a:t>
            </a:r>
          </a:p>
          <a:p>
            <a:pPr marL="0" indent="0">
              <a:buNone/>
            </a:pPr>
            <a:r>
              <a:rPr lang="pl-PL" dirty="0"/>
              <a:t>- każdy neuron jest połączony ze wszystkimi składowymi N-wymiarowego</a:t>
            </a:r>
          </a:p>
          <a:p>
            <a:pPr marL="0" indent="0">
              <a:buNone/>
            </a:pPr>
            <a:r>
              <a:rPr lang="pl-PL" dirty="0"/>
              <a:t>wektora wejściowego x.</a:t>
            </a:r>
          </a:p>
          <a:p>
            <a:pPr marL="0" indent="0">
              <a:buNone/>
            </a:pPr>
            <a:r>
              <a:rPr lang="pl-PL" dirty="0"/>
              <a:t>- wagi połączeń neuronów tworzą wektor </a:t>
            </a:r>
            <a:r>
              <a:rPr lang="pl-PL" dirty="0" err="1"/>
              <a:t>w</a:t>
            </a:r>
            <a:r>
              <a:rPr lang="pl-PL" baseline="-25000" dirty="0" err="1"/>
              <a:t>i</a:t>
            </a:r>
            <a:r>
              <a:rPr lang="pl-PL" dirty="0"/>
              <a:t>=[w</a:t>
            </a:r>
            <a:r>
              <a:rPr lang="pl-PL" baseline="-25000" dirty="0"/>
              <a:t>1i</a:t>
            </a:r>
            <a:r>
              <a:rPr lang="pl-PL" dirty="0"/>
              <a:t>, w</a:t>
            </a:r>
            <a:r>
              <a:rPr lang="pl-PL" baseline="-25000" dirty="0"/>
              <a:t>i2</a:t>
            </a:r>
            <a:r>
              <a:rPr lang="pl-PL" dirty="0"/>
              <a:t>, ..., w</a:t>
            </a:r>
            <a:r>
              <a:rPr lang="pl-PL" baseline="-25000" dirty="0"/>
              <a:t>in</a:t>
            </a:r>
            <a:r>
              <a:rPr lang="pl-PL" dirty="0"/>
              <a:t>]</a:t>
            </a:r>
            <a:r>
              <a:rPr lang="pl-PL" baseline="30000" dirty="0"/>
              <a:t>T</a:t>
            </a:r>
            <a:r>
              <a:rPr lang="pl-PL" dirty="0"/>
              <a:t>.</a:t>
            </a:r>
          </a:p>
        </p:txBody>
      </p:sp>
    </p:spTree>
    <p:extLst>
      <p:ext uri="{BB962C8B-B14F-4D97-AF65-F5344CB8AC3E}">
        <p14:creationId xmlns:p14="http://schemas.microsoft.com/office/powerpoint/2010/main" val="7340470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96309A-DD6D-4961-9B83-7CF10C74E5B8}"/>
              </a:ext>
            </a:extLst>
          </p:cNvPr>
          <p:cNvSpPr>
            <a:spLocks noGrp="1"/>
          </p:cNvSpPr>
          <p:nvPr>
            <p:ph type="body" sz="quarter" idx="25"/>
          </p:nvPr>
        </p:nvSpPr>
        <p:spPr/>
        <p:txBody>
          <a:bodyPr/>
          <a:lstStyle/>
          <a:p>
            <a:r>
              <a:rPr lang="pl-PL" dirty="0" err="1"/>
              <a:t>Konwolucyjne</a:t>
            </a:r>
            <a:r>
              <a:rPr lang="pl-PL" dirty="0"/>
              <a:t> sieci neuronowe </a:t>
            </a:r>
          </a:p>
        </p:txBody>
      </p:sp>
      <p:sp>
        <p:nvSpPr>
          <p:cNvPr id="3" name="Symbol zastępczy tekstu 2">
            <a:extLst>
              <a:ext uri="{FF2B5EF4-FFF2-40B4-BE49-F238E27FC236}">
                <a16:creationId xmlns:a16="http://schemas.microsoft.com/office/drawing/2014/main" id="{83F65E68-554E-463B-8970-BBFCF11267E3}"/>
              </a:ext>
            </a:extLst>
          </p:cNvPr>
          <p:cNvSpPr>
            <a:spLocks noGrp="1"/>
          </p:cNvSpPr>
          <p:nvPr>
            <p:ph type="body" sz="quarter" idx="27"/>
          </p:nvPr>
        </p:nvSpPr>
        <p:spPr/>
        <p:txBody>
          <a:bodyPr/>
          <a:lstStyle/>
          <a:p>
            <a:pPr marL="0" indent="0">
              <a:buNone/>
            </a:pPr>
            <a:r>
              <a:rPr lang="pl-PL" dirty="0"/>
              <a:t>Aby przybliżyć zagadnienie </a:t>
            </a:r>
            <a:r>
              <a:rPr lang="pl-PL" dirty="0" err="1"/>
              <a:t>konwolucyjnych</a:t>
            </a:r>
            <a:r>
              <a:rPr lang="pl-PL" dirty="0"/>
              <a:t> sieci neuronowych, skoncentrujemy się na ich najczęstszym zastosowaniu, czyli przetwarzaniu obrazu. CNN to algorytm, który może pobrać obraz wejściowy i sklasyfikować go wedle predefiniowanych kategorii (np. rasy psa). Jest to możliwe dzięki przypisaniu wag różnym kształtom, strukturom, obiektom.</a:t>
            </a:r>
          </a:p>
          <a:p>
            <a:pPr marL="0" indent="0">
              <a:buNone/>
            </a:pPr>
            <a:endParaRPr lang="pl-PL" dirty="0"/>
          </a:p>
          <a:p>
            <a:pPr marL="0" indent="0">
              <a:buNone/>
            </a:pPr>
            <a:r>
              <a:rPr lang="pl-PL" dirty="0"/>
              <a:t>Sieci </a:t>
            </a:r>
            <a:r>
              <a:rPr lang="pl-PL" dirty="0" err="1"/>
              <a:t>konwolucyjne</a:t>
            </a:r>
            <a:r>
              <a:rPr lang="pl-PL" dirty="0"/>
              <a:t> poprzez trening są w stanie nauczyć się, jakie cechy szczególne obrazu pomagają w jego klasyfikacji. Ich przewagą nad standardowymi sieciami głębokimi jest większa skuteczność w wykrywaniu zawiłych zależności w obrazach. Jest to możliwe dzięki zastosowaniu filtrów badających zależności pomiędzy sąsiednimi pikselami.</a:t>
            </a:r>
          </a:p>
          <a:p>
            <a:pPr marL="0" indent="0">
              <a:buNone/>
            </a:pPr>
            <a:endParaRPr lang="pl-PL" dirty="0"/>
          </a:p>
        </p:txBody>
      </p:sp>
    </p:spTree>
    <p:extLst>
      <p:ext uri="{BB962C8B-B14F-4D97-AF65-F5344CB8AC3E}">
        <p14:creationId xmlns:p14="http://schemas.microsoft.com/office/powerpoint/2010/main" val="16371210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37CA33-A652-412D-8D4F-24CE2A3B3A66}"/>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61933C1-23DA-4F67-839D-FB348F421B88}"/>
              </a:ext>
            </a:extLst>
          </p:cNvPr>
          <p:cNvPicPr>
            <a:picLocks noChangeAspect="1"/>
          </p:cNvPicPr>
          <p:nvPr/>
        </p:nvPicPr>
        <p:blipFill>
          <a:blip r:embed="rId2"/>
          <a:stretch>
            <a:fillRect/>
          </a:stretch>
        </p:blipFill>
        <p:spPr>
          <a:xfrm>
            <a:off x="782364" y="1143855"/>
            <a:ext cx="4159007" cy="3024733"/>
          </a:xfrm>
          <a:prstGeom prst="rect">
            <a:avLst/>
          </a:prstGeom>
        </p:spPr>
      </p:pic>
      <p:sp>
        <p:nvSpPr>
          <p:cNvPr id="7" name="pole tekstowe 6">
            <a:extLst>
              <a:ext uri="{FF2B5EF4-FFF2-40B4-BE49-F238E27FC236}">
                <a16:creationId xmlns:a16="http://schemas.microsoft.com/office/drawing/2014/main" id="{E72DAD3B-21E2-42B5-B73F-08D68DE8B7F6}"/>
              </a:ext>
            </a:extLst>
          </p:cNvPr>
          <p:cNvSpPr txBox="1"/>
          <p:nvPr/>
        </p:nvSpPr>
        <p:spPr>
          <a:xfrm>
            <a:off x="4941371" y="1143855"/>
            <a:ext cx="4054712" cy="3416320"/>
          </a:xfrm>
          <a:prstGeom prst="rect">
            <a:avLst/>
          </a:prstGeom>
          <a:noFill/>
        </p:spPr>
        <p:txBody>
          <a:bodyPr wrap="square">
            <a:spAutoFit/>
          </a:bodyPr>
          <a:lstStyle/>
          <a:p>
            <a:r>
              <a:rPr lang="pl-PL" dirty="0"/>
              <a:t>Każdy obraz jest macierzą wartości, których liczba jest proporcjonalna do jego szerokości i wysokości w pikselach. W przypadku obrazów RGB obraz cechują trzy kolory podstawowe, więc każdy piksel reprezentowany jest przez trzy wartości. Zadaniem </a:t>
            </a:r>
            <a:r>
              <a:rPr lang="pl-PL" dirty="0" err="1"/>
              <a:t>ConvNet</a:t>
            </a:r>
            <a:r>
              <a:rPr lang="pl-PL" dirty="0"/>
              <a:t> jest redukcja rozmiaru obrazu do lżejszej formy bez utraty wartościowych cech, czyli tych które niosą informacje kluczowe dla klasyfikacji.</a:t>
            </a:r>
          </a:p>
        </p:txBody>
      </p:sp>
    </p:spTree>
    <p:extLst>
      <p:ext uri="{BB962C8B-B14F-4D97-AF65-F5344CB8AC3E}">
        <p14:creationId xmlns:p14="http://schemas.microsoft.com/office/powerpoint/2010/main" val="7042080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92C7AA1-2C71-47F2-A0A9-83D4C827E37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360B555-84BE-4957-A8FC-6AD5608EFA00}"/>
              </a:ext>
            </a:extLst>
          </p:cNvPr>
          <p:cNvSpPr>
            <a:spLocks noGrp="1"/>
          </p:cNvSpPr>
          <p:nvPr>
            <p:ph type="body" sz="quarter" idx="27"/>
          </p:nvPr>
        </p:nvSpPr>
        <p:spPr>
          <a:xfrm>
            <a:off x="457200" y="853640"/>
            <a:ext cx="8235950" cy="692865"/>
          </a:xfrm>
        </p:spPr>
        <p:txBody>
          <a:bodyPr/>
          <a:lstStyle/>
          <a:p>
            <a:pPr marL="0" indent="0">
              <a:buNone/>
            </a:pPr>
            <a:r>
              <a:rPr lang="pl-PL" dirty="0"/>
              <a:t>CNN złożona jest z dwóch kluczowych warstw. Pierwszą z nich jest warstwa </a:t>
            </a:r>
            <a:r>
              <a:rPr lang="pl-PL" dirty="0" err="1"/>
              <a:t>konwolucyjna</a:t>
            </a:r>
            <a:r>
              <a:rPr lang="pl-PL" dirty="0"/>
              <a:t>.</a:t>
            </a:r>
          </a:p>
        </p:txBody>
      </p:sp>
      <p:pic>
        <p:nvPicPr>
          <p:cNvPr id="5" name="Obraz 4">
            <a:extLst>
              <a:ext uri="{FF2B5EF4-FFF2-40B4-BE49-F238E27FC236}">
                <a16:creationId xmlns:a16="http://schemas.microsoft.com/office/drawing/2014/main" id="{C99F5AF9-BFF5-4122-A0D2-313677556FFC}"/>
              </a:ext>
            </a:extLst>
          </p:cNvPr>
          <p:cNvPicPr>
            <a:picLocks noChangeAspect="1"/>
          </p:cNvPicPr>
          <p:nvPr/>
        </p:nvPicPr>
        <p:blipFill>
          <a:blip r:embed="rId2"/>
          <a:stretch>
            <a:fillRect/>
          </a:stretch>
        </p:blipFill>
        <p:spPr>
          <a:xfrm>
            <a:off x="1519516" y="1710734"/>
            <a:ext cx="5446059" cy="3060685"/>
          </a:xfrm>
          <a:prstGeom prst="rect">
            <a:avLst/>
          </a:prstGeom>
        </p:spPr>
      </p:pic>
    </p:spTree>
    <p:extLst>
      <p:ext uri="{BB962C8B-B14F-4D97-AF65-F5344CB8AC3E}">
        <p14:creationId xmlns:p14="http://schemas.microsoft.com/office/powerpoint/2010/main" val="12029273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521C16-AA7C-4952-A9EE-9B377D748F1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BDF9A42D-9DBF-458C-8E0C-CC15A26037BC}"/>
              </a:ext>
            </a:extLst>
          </p:cNvPr>
          <p:cNvSpPr>
            <a:spLocks noGrp="1"/>
          </p:cNvSpPr>
          <p:nvPr>
            <p:ph type="body" sz="quarter" idx="27"/>
          </p:nvPr>
        </p:nvSpPr>
        <p:spPr/>
        <p:txBody>
          <a:bodyPr/>
          <a:lstStyle/>
          <a:p>
            <a:pPr marL="0" indent="0">
              <a:buNone/>
            </a:pPr>
            <a:r>
              <a:rPr lang="pl-PL" dirty="0"/>
              <a:t>Animacja przedstawia obraz RGB oraz poruszający się po nim filtr o rozmiarze 3x3x3 i zdefiniowanym kroku. Krok to wartość w pikselach, o którą przesuwa się filtr. Może zostać zastosowany „zero </a:t>
            </a:r>
            <a:r>
              <a:rPr lang="pl-PL" dirty="0" err="1"/>
              <a:t>padding</a:t>
            </a:r>
            <a:r>
              <a:rPr lang="pl-PL" dirty="0"/>
              <a:t>”, czyli wypełnienie zerami (białe kwadraty). Taki zabieg pozwala na zachowanie większej ilości informacji, kosztem wydajności.</a:t>
            </a:r>
          </a:p>
          <a:p>
            <a:pPr marL="0" indent="0">
              <a:buNone/>
            </a:pPr>
            <a:endParaRPr lang="pl-PL" dirty="0"/>
          </a:p>
          <a:p>
            <a:pPr marL="0" indent="0">
              <a:buNone/>
            </a:pPr>
            <a:r>
              <a:rPr lang="pl-PL" dirty="0"/>
              <a:t>Kolejne wartości macierzy wyjściowej obliczane są w następujący sposób:</a:t>
            </a:r>
          </a:p>
          <a:p>
            <a:pPr marL="0" indent="0">
              <a:buNone/>
            </a:pPr>
            <a:endParaRPr lang="pl-PL" dirty="0"/>
          </a:p>
          <a:p>
            <a:r>
              <a:rPr lang="pl-PL" dirty="0"/>
              <a:t>mnożenie wartości w danym fragmencie obrazu przez filtr (po elementach),</a:t>
            </a:r>
          </a:p>
          <a:p>
            <a:r>
              <a:rPr lang="pl-PL" dirty="0"/>
              <a:t>sumowanie obliczonych wartości dla danego kanału,</a:t>
            </a:r>
          </a:p>
          <a:p>
            <a:r>
              <a:rPr lang="pl-PL" dirty="0"/>
              <a:t>sumowanie wartości dla każdego kanału z uwzględnieniem </a:t>
            </a:r>
            <a:r>
              <a:rPr lang="pl-PL" dirty="0" err="1"/>
              <a:t>biasu</a:t>
            </a:r>
            <a:r>
              <a:rPr lang="pl-PL" dirty="0"/>
              <a:t> (w tym przypadku równego 1).</a:t>
            </a:r>
          </a:p>
          <a:p>
            <a:pPr marL="0" indent="0">
              <a:buNone/>
            </a:pPr>
            <a:endParaRPr lang="pl-PL" dirty="0"/>
          </a:p>
        </p:txBody>
      </p:sp>
    </p:spTree>
    <p:extLst>
      <p:ext uri="{BB962C8B-B14F-4D97-AF65-F5344CB8AC3E}">
        <p14:creationId xmlns:p14="http://schemas.microsoft.com/office/powerpoint/2010/main" val="378384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E3C0A76-EA2A-41DF-8B6F-FA52997444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0DF3BE8-29CA-4F8E-BF54-F64DB6C854E0}"/>
              </a:ext>
            </a:extLst>
          </p:cNvPr>
          <p:cNvSpPr>
            <a:spLocks noGrp="1"/>
          </p:cNvSpPr>
          <p:nvPr>
            <p:ph type="body" sz="quarter" idx="27"/>
          </p:nvPr>
        </p:nvSpPr>
        <p:spPr/>
        <p:txBody>
          <a:bodyPr/>
          <a:lstStyle/>
          <a:p>
            <a:pPr marL="0" indent="0">
              <a:buNone/>
            </a:pPr>
            <a:r>
              <a:rPr lang="pl-PL" dirty="0"/>
              <a:t>Warto zwrócić uwagę, że wartości filtru dla danego kanału mogą się od siebie różnić. Zadaniem warstwy </a:t>
            </a:r>
            <a:r>
              <a:rPr lang="pl-PL" dirty="0" err="1"/>
              <a:t>konwolucyjnej</a:t>
            </a:r>
            <a:r>
              <a:rPr lang="pl-PL" dirty="0"/>
              <a:t>, w przypadku pierwszej warstwy, jest wyodrębnienie cech, takich jak krawędzie, kolory, gradienty. Im więcej warstw, tym bardziej skomplikowane cechy zostaną wyznaczone.</a:t>
            </a:r>
          </a:p>
          <a:p>
            <a:pPr marL="0" indent="0">
              <a:buNone/>
            </a:pPr>
            <a:r>
              <a:rPr lang="pl-PL" dirty="0"/>
              <a:t> </a:t>
            </a:r>
          </a:p>
          <a:p>
            <a:pPr marL="0" indent="0">
              <a:buNone/>
            </a:pPr>
            <a:r>
              <a:rPr lang="pl-PL" dirty="0"/>
              <a:t>Analogicznie do warstw zwykłej sieci, po warstwie </a:t>
            </a:r>
            <a:r>
              <a:rPr lang="pl-PL" dirty="0" err="1"/>
              <a:t>konwolucyjnej</a:t>
            </a:r>
            <a:r>
              <a:rPr lang="pl-PL" dirty="0"/>
              <a:t> występuje warstwa aktywacyjna (najczęściej funkcja </a:t>
            </a:r>
            <a:r>
              <a:rPr lang="pl-PL" dirty="0" err="1"/>
              <a:t>ReLU</a:t>
            </a:r>
            <a:r>
              <a:rPr lang="pl-PL" dirty="0"/>
              <a:t>), wprowadzająca nieliniowość do sieci.</a:t>
            </a:r>
          </a:p>
          <a:p>
            <a:pPr marL="0" indent="0">
              <a:buNone/>
            </a:pPr>
            <a:r>
              <a:rPr lang="pl-PL" dirty="0"/>
              <a:t> </a:t>
            </a:r>
          </a:p>
          <a:p>
            <a:pPr marL="0" indent="0">
              <a:buNone/>
            </a:pPr>
            <a:r>
              <a:rPr lang="pl-PL" dirty="0"/>
              <a:t>Druga warstwa jest nazywana łączącą (</a:t>
            </a:r>
            <a:r>
              <a:rPr lang="pl-PL" dirty="0" err="1"/>
              <a:t>pooling</a:t>
            </a:r>
            <a:r>
              <a:rPr lang="pl-PL" dirty="0"/>
              <a:t> </a:t>
            </a:r>
            <a:r>
              <a:rPr lang="pl-PL" dirty="0" err="1"/>
              <a:t>layer</a:t>
            </a:r>
            <a:r>
              <a:rPr lang="pl-PL" dirty="0"/>
              <a:t>). Jej zadaniem jest zmniejszenie wymiarów cech </a:t>
            </a:r>
            <a:r>
              <a:rPr lang="pl-PL" dirty="0" err="1"/>
              <a:t>konwolucyjnych</a:t>
            </a:r>
            <a:r>
              <a:rPr lang="pl-PL" dirty="0"/>
              <a:t>, wyznaczonych w poprzedniej warstwie, przy zachowaniu kluczowych cech. Odpowiada również za redukcję szumu. Najpopularniejszą metodą jest „max </a:t>
            </a:r>
            <a:r>
              <a:rPr lang="pl-PL" dirty="0" err="1"/>
              <a:t>pooling</a:t>
            </a:r>
            <a:r>
              <a:rPr lang="pl-PL" dirty="0"/>
              <a:t>”.</a:t>
            </a:r>
          </a:p>
        </p:txBody>
      </p:sp>
    </p:spTree>
    <p:extLst>
      <p:ext uri="{BB962C8B-B14F-4D97-AF65-F5344CB8AC3E}">
        <p14:creationId xmlns:p14="http://schemas.microsoft.com/office/powerpoint/2010/main" val="20291393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C2282F-A003-4FF3-B36E-542707EAD525}"/>
              </a:ext>
            </a:extLst>
          </p:cNvPr>
          <p:cNvSpPr>
            <a:spLocks noGrp="1"/>
          </p:cNvSpPr>
          <p:nvPr>
            <p:ph type="body" sz="quarter" idx="25"/>
          </p:nvPr>
        </p:nvSpPr>
        <p:spPr/>
        <p:txBody>
          <a:bodyPr/>
          <a:lstStyle/>
          <a:p>
            <a:endParaRPr lang="pl-PL"/>
          </a:p>
        </p:txBody>
      </p:sp>
      <p:pic>
        <p:nvPicPr>
          <p:cNvPr id="5" name="Obraz 4" descr="Obraz zawierający stół&#10;&#10;Opis wygenerowany automatycznie">
            <a:extLst>
              <a:ext uri="{FF2B5EF4-FFF2-40B4-BE49-F238E27FC236}">
                <a16:creationId xmlns:a16="http://schemas.microsoft.com/office/drawing/2014/main" id="{496F9942-5DAB-42C3-9043-4C820F0E6986}"/>
              </a:ext>
            </a:extLst>
          </p:cNvPr>
          <p:cNvPicPr>
            <a:picLocks noChangeAspect="1"/>
          </p:cNvPicPr>
          <p:nvPr/>
        </p:nvPicPr>
        <p:blipFill>
          <a:blip r:embed="rId2"/>
          <a:stretch>
            <a:fillRect/>
          </a:stretch>
        </p:blipFill>
        <p:spPr>
          <a:xfrm>
            <a:off x="1058366" y="1426060"/>
            <a:ext cx="5715000" cy="2724150"/>
          </a:xfrm>
          <a:prstGeom prst="rect">
            <a:avLst/>
          </a:prstGeom>
        </p:spPr>
      </p:pic>
    </p:spTree>
    <p:extLst>
      <p:ext uri="{BB962C8B-B14F-4D97-AF65-F5344CB8AC3E}">
        <p14:creationId xmlns:p14="http://schemas.microsoft.com/office/powerpoint/2010/main" val="4302087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033BCA-8850-49B6-83B2-9B465C49E2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253568-12D1-498B-99AF-4F651C480D6E}"/>
              </a:ext>
            </a:extLst>
          </p:cNvPr>
          <p:cNvSpPr>
            <a:spLocks noGrp="1"/>
          </p:cNvSpPr>
          <p:nvPr>
            <p:ph type="body" sz="quarter" idx="27"/>
          </p:nvPr>
        </p:nvSpPr>
        <p:spPr/>
        <p:txBody>
          <a:bodyPr/>
          <a:lstStyle/>
          <a:p>
            <a:pPr marL="0" indent="0">
              <a:buNone/>
            </a:pPr>
            <a:r>
              <a:rPr lang="pl-PL" dirty="0"/>
              <a:t>Operacja łączenia przebiega w sposób zbliżony do stosowanego w warstwie </a:t>
            </a:r>
            <a:r>
              <a:rPr lang="pl-PL" dirty="0" err="1"/>
              <a:t>konwolucyjnej</a:t>
            </a:r>
            <a:r>
              <a:rPr lang="pl-PL" dirty="0"/>
              <a:t>. Definiowany jest filtr oraz krok. Kolejne wartości macierzy wyjściowej są maksymalną wartością objętą filtrem.</a:t>
            </a:r>
          </a:p>
          <a:p>
            <a:pPr marL="0" indent="0">
              <a:buNone/>
            </a:pPr>
            <a:r>
              <a:rPr lang="pl-PL" dirty="0"/>
              <a:t> </a:t>
            </a:r>
          </a:p>
          <a:p>
            <a:pPr marL="0" indent="0">
              <a:buNone/>
            </a:pPr>
            <a:endParaRPr lang="pl-PL" dirty="0"/>
          </a:p>
          <a:p>
            <a:pPr marL="0" indent="0">
              <a:buNone/>
            </a:pPr>
            <a:r>
              <a:rPr lang="pl-PL" dirty="0"/>
              <a:t>Wymienione warstwy stanowią razem jedną warstwę sieci </a:t>
            </a:r>
            <a:r>
              <a:rPr lang="pl-PL" dirty="0" err="1"/>
              <a:t>konwolucyjnej</a:t>
            </a:r>
            <a:r>
              <a:rPr lang="pl-PL" dirty="0"/>
              <a:t>. Po zastosowaniu wybranej ilości warstw otrzymana macierz zostaje spłaszczona i stanowi wejście do standardowej sieci neuronowej, stworzonej z w pełni połączonych warstw. Pozwala to na nauczenie algorytmu nieliniowych zależności pomiędzy cechami wyznaczonymi przez warstwy </a:t>
            </a:r>
            <a:r>
              <a:rPr lang="pl-PL" dirty="0" err="1"/>
              <a:t>konwolucyjne</a:t>
            </a:r>
            <a:r>
              <a:rPr lang="pl-PL" dirty="0"/>
              <a:t>.</a:t>
            </a:r>
          </a:p>
          <a:p>
            <a:pPr marL="0" indent="0">
              <a:buNone/>
            </a:pPr>
            <a:r>
              <a:rPr lang="pl-PL" dirty="0"/>
              <a:t> </a:t>
            </a:r>
          </a:p>
          <a:p>
            <a:pPr marL="0" indent="0">
              <a:buNone/>
            </a:pPr>
            <a:endParaRPr lang="pl-PL" dirty="0"/>
          </a:p>
        </p:txBody>
      </p:sp>
    </p:spTree>
    <p:extLst>
      <p:ext uri="{BB962C8B-B14F-4D97-AF65-F5344CB8AC3E}">
        <p14:creationId xmlns:p14="http://schemas.microsoft.com/office/powerpoint/2010/main" val="38499303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6B29263-88DE-4745-A5E7-55255E02C8F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D1A1771-1D53-4153-ACF0-F0EF42E499B5}"/>
              </a:ext>
            </a:extLst>
          </p:cNvPr>
          <p:cNvSpPr>
            <a:spLocks noGrp="1"/>
          </p:cNvSpPr>
          <p:nvPr>
            <p:ph type="body" sz="quarter" idx="27"/>
          </p:nvPr>
        </p:nvSpPr>
        <p:spPr/>
        <p:txBody>
          <a:bodyPr/>
          <a:lstStyle/>
          <a:p>
            <a:pPr marL="0" indent="0">
              <a:buNone/>
            </a:pPr>
            <a:r>
              <a:rPr lang="pl-PL" dirty="0"/>
              <a:t>Ostatnią warstwą sieci jest warstwa </a:t>
            </a:r>
            <a:r>
              <a:rPr lang="pl-PL" dirty="0" err="1"/>
              <a:t>Soft</a:t>
            </a:r>
            <a:r>
              <a:rPr lang="pl-PL" dirty="0"/>
              <a:t>-Max, pozwalająca na uzyskanie wartości prawdopodobieństw przynależności do poszczególnych klas (na przykład prawdopodobieństwo, że na obrazie znajduje się kot). W trakcie treningu są one porównywane z pożądanym wynikiem klasyfikacji w zastosowanej funkcji kosztu, a następnie poprzez algorytm wstecznej propagacji sieć dostosowuje swoje wagi w celu zminimalizowania błędu.</a:t>
            </a:r>
          </a:p>
          <a:p>
            <a:pPr marL="0" indent="0">
              <a:buNone/>
            </a:pPr>
            <a:endParaRPr lang="pl-PL" dirty="0"/>
          </a:p>
        </p:txBody>
      </p:sp>
    </p:spTree>
    <p:extLst>
      <p:ext uri="{BB962C8B-B14F-4D97-AF65-F5344CB8AC3E}">
        <p14:creationId xmlns:p14="http://schemas.microsoft.com/office/powerpoint/2010/main" val="32513901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88C5295-24B9-49B1-B609-A7CAC83D9135}"/>
              </a:ext>
            </a:extLst>
          </p:cNvPr>
          <p:cNvSpPr>
            <a:spLocks noGrp="1"/>
          </p:cNvSpPr>
          <p:nvPr>
            <p:ph type="body" sz="quarter" idx="25"/>
          </p:nvPr>
        </p:nvSpPr>
        <p:spPr/>
        <p:txBody>
          <a:bodyPr/>
          <a:lstStyle/>
          <a:p>
            <a:r>
              <a:rPr lang="pl-PL" dirty="0"/>
              <a:t>Restrykcyjna Maszyna </a:t>
            </a:r>
            <a:r>
              <a:rPr lang="pl-PL" dirty="0" err="1"/>
              <a:t>Bolzmana</a:t>
            </a:r>
            <a:r>
              <a:rPr lang="pl-PL" dirty="0"/>
              <a:t> (</a:t>
            </a:r>
            <a:r>
              <a:rPr lang="pl-PL" dirty="0" err="1"/>
              <a:t>Restricted</a:t>
            </a:r>
            <a:r>
              <a:rPr lang="pl-PL" dirty="0"/>
              <a:t> </a:t>
            </a:r>
            <a:r>
              <a:rPr lang="pl-PL" dirty="0" err="1"/>
              <a:t>Bolzman</a:t>
            </a:r>
            <a:r>
              <a:rPr lang="pl-PL" dirty="0"/>
              <a:t> Machine)</a:t>
            </a:r>
          </a:p>
        </p:txBody>
      </p:sp>
      <p:pic>
        <p:nvPicPr>
          <p:cNvPr id="5" name="Obraz 4">
            <a:extLst>
              <a:ext uri="{FF2B5EF4-FFF2-40B4-BE49-F238E27FC236}">
                <a16:creationId xmlns:a16="http://schemas.microsoft.com/office/drawing/2014/main" id="{C238BB3E-7DBD-4F0B-9CC9-ADC9ACB4AA0B}"/>
              </a:ext>
            </a:extLst>
          </p:cNvPr>
          <p:cNvPicPr>
            <a:picLocks noChangeAspect="1"/>
          </p:cNvPicPr>
          <p:nvPr/>
        </p:nvPicPr>
        <p:blipFill rotWithShape="1">
          <a:blip r:embed="rId2"/>
          <a:srcRect l="28456" t="31878" r="26911" b="6357"/>
          <a:stretch/>
        </p:blipFill>
        <p:spPr>
          <a:xfrm>
            <a:off x="961465" y="1405217"/>
            <a:ext cx="4800600" cy="3598474"/>
          </a:xfrm>
          <a:prstGeom prst="rect">
            <a:avLst/>
          </a:prstGeom>
        </p:spPr>
      </p:pic>
    </p:spTree>
    <p:extLst>
      <p:ext uri="{BB962C8B-B14F-4D97-AF65-F5344CB8AC3E}">
        <p14:creationId xmlns:p14="http://schemas.microsoft.com/office/powerpoint/2010/main" val="1384079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3B025C-D542-4041-AECA-95DF39EBDCC1}"/>
              </a:ext>
            </a:extLst>
          </p:cNvPr>
          <p:cNvSpPr>
            <a:spLocks noGrp="1"/>
          </p:cNvSpPr>
          <p:nvPr>
            <p:ph type="body" sz="quarter" idx="25"/>
          </p:nvPr>
        </p:nvSpPr>
        <p:spPr/>
        <p:txBody>
          <a:bodyPr/>
          <a:lstStyle/>
          <a:p>
            <a:r>
              <a:rPr lang="pl-PL" dirty="0" err="1"/>
              <a:t>Deep</a:t>
            </a:r>
            <a:r>
              <a:rPr lang="pl-PL" dirty="0"/>
              <a:t> </a:t>
            </a:r>
            <a:r>
              <a:rPr lang="pl-PL" dirty="0" err="1"/>
              <a:t>Belief</a:t>
            </a:r>
            <a:r>
              <a:rPr lang="pl-PL" dirty="0"/>
              <a:t> Networks</a:t>
            </a:r>
          </a:p>
        </p:txBody>
      </p:sp>
      <p:sp>
        <p:nvSpPr>
          <p:cNvPr id="5" name="pole tekstowe 4">
            <a:extLst>
              <a:ext uri="{FF2B5EF4-FFF2-40B4-BE49-F238E27FC236}">
                <a16:creationId xmlns:a16="http://schemas.microsoft.com/office/drawing/2014/main" id="{786C4C22-019D-4CB7-BC11-A12B164C3E02}"/>
              </a:ext>
            </a:extLst>
          </p:cNvPr>
          <p:cNvSpPr txBox="1"/>
          <p:nvPr/>
        </p:nvSpPr>
        <p:spPr>
          <a:xfrm>
            <a:off x="632012" y="1172847"/>
            <a:ext cx="8061138" cy="1200329"/>
          </a:xfrm>
          <a:prstGeom prst="rect">
            <a:avLst/>
          </a:prstGeom>
          <a:noFill/>
        </p:spPr>
        <p:txBody>
          <a:bodyPr wrap="square">
            <a:spAutoFit/>
          </a:bodyPr>
          <a:lstStyle/>
          <a:p>
            <a:r>
              <a:rPr lang="pl-PL" dirty="0"/>
              <a:t>generatywny model graficzny lub alternatywnie klasa głębokich sieci neuronowych, składających się z wielu warstw ukrytych zmiennych („ukrytych jednostek”), z połączeniami między warstwami, ale nie między jednostkami w obrębie każdej warstwy </a:t>
            </a:r>
          </a:p>
        </p:txBody>
      </p:sp>
      <p:pic>
        <p:nvPicPr>
          <p:cNvPr id="7" name="Obraz 6">
            <a:extLst>
              <a:ext uri="{FF2B5EF4-FFF2-40B4-BE49-F238E27FC236}">
                <a16:creationId xmlns:a16="http://schemas.microsoft.com/office/drawing/2014/main" id="{7F04C88A-9A6B-4293-AEB7-78B2F43257FF}"/>
              </a:ext>
            </a:extLst>
          </p:cNvPr>
          <p:cNvPicPr>
            <a:picLocks noChangeAspect="1"/>
          </p:cNvPicPr>
          <p:nvPr/>
        </p:nvPicPr>
        <p:blipFill rotWithShape="1">
          <a:blip r:embed="rId2"/>
          <a:srcRect l="27868" t="25582" r="18456" b="49169"/>
          <a:stretch/>
        </p:blipFill>
        <p:spPr>
          <a:xfrm>
            <a:off x="632011" y="2571750"/>
            <a:ext cx="6273053" cy="1598340"/>
          </a:xfrm>
          <a:prstGeom prst="rect">
            <a:avLst/>
          </a:prstGeom>
        </p:spPr>
      </p:pic>
    </p:spTree>
    <p:extLst>
      <p:ext uri="{BB962C8B-B14F-4D97-AF65-F5344CB8AC3E}">
        <p14:creationId xmlns:p14="http://schemas.microsoft.com/office/powerpoint/2010/main" val="14752851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A3F794-672E-4DD4-9CDB-6CF12E3C3D89}"/>
              </a:ext>
            </a:extLst>
          </p:cNvPr>
          <p:cNvSpPr>
            <a:spLocks noGrp="1"/>
          </p:cNvSpPr>
          <p:nvPr>
            <p:ph type="body" sz="quarter" idx="25"/>
          </p:nvPr>
        </p:nvSpPr>
        <p:spPr/>
        <p:txBody>
          <a:bodyPr/>
          <a:lstStyle/>
          <a:p>
            <a:r>
              <a:rPr lang="pl-PL" dirty="0" err="1"/>
              <a:t>Contrastive</a:t>
            </a:r>
            <a:r>
              <a:rPr lang="pl-PL" dirty="0"/>
              <a:t> </a:t>
            </a:r>
            <a:r>
              <a:rPr lang="pl-PL" dirty="0" err="1"/>
              <a:t>Divergence</a:t>
            </a:r>
            <a:endParaRPr lang="pl-PL" dirty="0"/>
          </a:p>
        </p:txBody>
      </p:sp>
      <p:pic>
        <p:nvPicPr>
          <p:cNvPr id="5" name="Obraz 4">
            <a:extLst>
              <a:ext uri="{FF2B5EF4-FFF2-40B4-BE49-F238E27FC236}">
                <a16:creationId xmlns:a16="http://schemas.microsoft.com/office/drawing/2014/main" id="{9A9397F0-77A8-4DB0-9054-E94146D73462}"/>
              </a:ext>
            </a:extLst>
          </p:cNvPr>
          <p:cNvPicPr>
            <a:picLocks noChangeAspect="1"/>
          </p:cNvPicPr>
          <p:nvPr/>
        </p:nvPicPr>
        <p:blipFill rotWithShape="1">
          <a:blip r:embed="rId2"/>
          <a:srcRect l="27941" t="29298" r="18897" b="14503"/>
          <a:stretch/>
        </p:blipFill>
        <p:spPr>
          <a:xfrm>
            <a:off x="900953" y="1102660"/>
            <a:ext cx="4861112" cy="2783540"/>
          </a:xfrm>
          <a:prstGeom prst="rect">
            <a:avLst/>
          </a:prstGeom>
        </p:spPr>
      </p:pic>
      <p:pic>
        <p:nvPicPr>
          <p:cNvPr id="9" name="Obraz 8">
            <a:extLst>
              <a:ext uri="{FF2B5EF4-FFF2-40B4-BE49-F238E27FC236}">
                <a16:creationId xmlns:a16="http://schemas.microsoft.com/office/drawing/2014/main" id="{A0E71B1A-481E-41B0-8C16-56E083A0EDA4}"/>
              </a:ext>
            </a:extLst>
          </p:cNvPr>
          <p:cNvPicPr>
            <a:picLocks noChangeAspect="1"/>
          </p:cNvPicPr>
          <p:nvPr/>
        </p:nvPicPr>
        <p:blipFill rotWithShape="1">
          <a:blip r:embed="rId3"/>
          <a:srcRect l="28235" t="14266" r="23530" b="80612"/>
          <a:stretch/>
        </p:blipFill>
        <p:spPr>
          <a:xfrm>
            <a:off x="1126191" y="4186994"/>
            <a:ext cx="4410636" cy="253728"/>
          </a:xfrm>
          <a:prstGeom prst="rect">
            <a:avLst/>
          </a:prstGeom>
        </p:spPr>
      </p:pic>
    </p:spTree>
    <p:extLst>
      <p:ext uri="{BB962C8B-B14F-4D97-AF65-F5344CB8AC3E}">
        <p14:creationId xmlns:p14="http://schemas.microsoft.com/office/powerpoint/2010/main" val="2227501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C1933D0-EAAE-40EE-B4D1-7FBD99FAC98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CF183C8-75D2-4271-A80C-38EDC5C0DEA1}"/>
              </a:ext>
            </a:extLst>
          </p:cNvPr>
          <p:cNvPicPr>
            <a:picLocks noChangeAspect="1"/>
          </p:cNvPicPr>
          <p:nvPr/>
        </p:nvPicPr>
        <p:blipFill rotWithShape="1">
          <a:blip r:embed="rId2"/>
          <a:srcRect l="27427" t="34865" r="17794" b="9751"/>
          <a:stretch/>
        </p:blipFill>
        <p:spPr>
          <a:xfrm>
            <a:off x="1149722" y="1048870"/>
            <a:ext cx="6420889" cy="3516406"/>
          </a:xfrm>
          <a:prstGeom prst="rect">
            <a:avLst/>
          </a:prstGeom>
        </p:spPr>
      </p:pic>
    </p:spTree>
    <p:extLst>
      <p:ext uri="{BB962C8B-B14F-4D97-AF65-F5344CB8AC3E}">
        <p14:creationId xmlns:p14="http://schemas.microsoft.com/office/powerpoint/2010/main" val="17439593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89FC7C6-2915-4FD1-B7CF-C676B2DFE11B}"/>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91C8F7AF-693F-4AAC-B54B-038B748F7A79}"/>
              </a:ext>
            </a:extLst>
          </p:cNvPr>
          <p:cNvPicPr>
            <a:picLocks noChangeAspect="1"/>
          </p:cNvPicPr>
          <p:nvPr/>
        </p:nvPicPr>
        <p:blipFill rotWithShape="1">
          <a:blip r:embed="rId2"/>
          <a:srcRect l="28015" t="34457" r="18530" b="15312"/>
          <a:stretch/>
        </p:blipFill>
        <p:spPr>
          <a:xfrm>
            <a:off x="672353" y="1166407"/>
            <a:ext cx="6651232" cy="3385421"/>
          </a:xfrm>
          <a:prstGeom prst="rect">
            <a:avLst/>
          </a:prstGeom>
        </p:spPr>
      </p:pic>
    </p:spTree>
    <p:extLst>
      <p:ext uri="{BB962C8B-B14F-4D97-AF65-F5344CB8AC3E}">
        <p14:creationId xmlns:p14="http://schemas.microsoft.com/office/powerpoint/2010/main" val="3729873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41BF17-E360-4B76-B80E-A8291EC63D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0EDDAC3-0E5A-4569-B2CE-7E7DFF1FF439}"/>
              </a:ext>
            </a:extLst>
          </p:cNvPr>
          <p:cNvPicPr>
            <a:picLocks noChangeAspect="1"/>
          </p:cNvPicPr>
          <p:nvPr/>
        </p:nvPicPr>
        <p:blipFill rotWithShape="1">
          <a:blip r:embed="rId2"/>
          <a:srcRect l="27427" t="27534" r="18162" b="13009"/>
          <a:stretch/>
        </p:blipFill>
        <p:spPr>
          <a:xfrm>
            <a:off x="1048871" y="880782"/>
            <a:ext cx="6031006" cy="3569704"/>
          </a:xfrm>
          <a:prstGeom prst="rect">
            <a:avLst/>
          </a:prstGeom>
        </p:spPr>
      </p:pic>
    </p:spTree>
    <p:extLst>
      <p:ext uri="{BB962C8B-B14F-4D97-AF65-F5344CB8AC3E}">
        <p14:creationId xmlns:p14="http://schemas.microsoft.com/office/powerpoint/2010/main" val="15301489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4256EB-051D-4A3F-9E9C-35C7A14174EE}"/>
              </a:ext>
            </a:extLst>
          </p:cNvPr>
          <p:cNvSpPr>
            <a:spLocks noGrp="1"/>
          </p:cNvSpPr>
          <p:nvPr>
            <p:ph type="body" sz="quarter" idx="25"/>
          </p:nvPr>
        </p:nvSpPr>
        <p:spPr/>
        <p:txBody>
          <a:bodyPr/>
          <a:lstStyle/>
          <a:p>
            <a:r>
              <a:rPr lang="pl-PL" dirty="0"/>
              <a:t>GAN – </a:t>
            </a:r>
            <a:r>
              <a:rPr lang="pl-PL" dirty="0" err="1"/>
              <a:t>Generative</a:t>
            </a:r>
            <a:r>
              <a:rPr lang="pl-PL" dirty="0"/>
              <a:t> </a:t>
            </a:r>
            <a:r>
              <a:rPr lang="pl-PL" dirty="0" err="1"/>
              <a:t>Adversarial</a:t>
            </a:r>
            <a:r>
              <a:rPr lang="pl-PL" dirty="0"/>
              <a:t> Network</a:t>
            </a:r>
          </a:p>
          <a:p>
            <a:endParaRPr lang="pl-PL" dirty="0"/>
          </a:p>
        </p:txBody>
      </p:sp>
      <p:sp>
        <p:nvSpPr>
          <p:cNvPr id="5" name="pole tekstowe 4">
            <a:extLst>
              <a:ext uri="{FF2B5EF4-FFF2-40B4-BE49-F238E27FC236}">
                <a16:creationId xmlns:a16="http://schemas.microsoft.com/office/drawing/2014/main" id="{E8A0B011-070A-4BB7-9AFB-D1482F4DCF60}"/>
              </a:ext>
            </a:extLst>
          </p:cNvPr>
          <p:cNvSpPr txBox="1"/>
          <p:nvPr/>
        </p:nvSpPr>
        <p:spPr>
          <a:xfrm>
            <a:off x="389965" y="1215935"/>
            <a:ext cx="8411135" cy="2585323"/>
          </a:xfrm>
          <a:prstGeom prst="rect">
            <a:avLst/>
          </a:prstGeom>
          <a:noFill/>
        </p:spPr>
        <p:txBody>
          <a:bodyPr wrap="square">
            <a:spAutoFit/>
          </a:bodyPr>
          <a:lstStyle/>
          <a:p>
            <a:endParaRPr lang="pl-PL" dirty="0"/>
          </a:p>
          <a:p>
            <a:r>
              <a:rPr lang="pl-PL" dirty="0"/>
              <a:t>Na początku przybliżmy sobie mechanizm stojący za generatywnymi sieciami współzawodniczącymi. Wyobraźmy sobie, że posiadamy dwie niezależne sieci neuronowe, pierwszą zwaną dyskryminatorem, którą uczymy rozpoznawać obrazy, i drugą, która uczy się generować obrazy (generatora).</a:t>
            </a:r>
          </a:p>
          <a:p>
            <a:endParaRPr lang="pl-PL" dirty="0"/>
          </a:p>
          <a:p>
            <a:r>
              <a:rPr lang="pl-PL" dirty="0"/>
              <a:t>Obydwa modele grają w pewną grę zgodną z teorią gier, gdzie generator próbuje przechytrzyć dyskryminatora, a dyskryminator, posiadając próbki prawdziwych i nieprawdziwych (generowanych) zdjęć, próbuje do tego nie dopuścić. </a:t>
            </a:r>
          </a:p>
        </p:txBody>
      </p:sp>
    </p:spTree>
    <p:extLst>
      <p:ext uri="{BB962C8B-B14F-4D97-AF65-F5344CB8AC3E}">
        <p14:creationId xmlns:p14="http://schemas.microsoft.com/office/powerpoint/2010/main" val="6191099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33DD15-141C-4D6E-92BA-4DC40E043891}"/>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071D30F-864F-448A-AD56-A28B4FFDE65C}"/>
              </a:ext>
            </a:extLst>
          </p:cNvPr>
          <p:cNvSpPr>
            <a:spLocks noGrp="1"/>
          </p:cNvSpPr>
          <p:nvPr>
            <p:ph type="body" sz="quarter" idx="27"/>
          </p:nvPr>
        </p:nvSpPr>
        <p:spPr/>
        <p:txBody>
          <a:bodyPr/>
          <a:lstStyle/>
          <a:p>
            <a:pPr marL="0" indent="0">
              <a:buNone/>
            </a:pPr>
            <a:r>
              <a:rPr lang="pl-PL" dirty="0"/>
              <a:t>W trakcie procesu uczenia obydwa modele podnoszą swoje umiejętności. Generator generuje coraz lepsze zdjęcia, a dyskryminator umie coraz lepiej rozpoznawać zdjęcia nieprawdziwe i prawdziwe. W momencie gdy generator zacznie tworzyć tak realistyczne zdjęcia, że dyskryminator nie będzie w stanie odróżnić ich od prawdziwych, model generatywny zostanie w pełni wytrenowany. Dzięki temu będzie on w stanie generować na żądanie zdjęcia, które będą bardzo realistyczne.</a:t>
            </a:r>
          </a:p>
          <a:p>
            <a:pPr marL="0" indent="0">
              <a:buNone/>
            </a:pPr>
            <a:endParaRPr lang="pl-PL" dirty="0"/>
          </a:p>
          <a:p>
            <a:pPr marL="0" indent="0">
              <a:buNone/>
            </a:pPr>
            <a:r>
              <a:rPr lang="pl-PL" dirty="0"/>
              <a:t>Technologia ta została wymyślona w 2014 r. przez </a:t>
            </a:r>
            <a:r>
              <a:rPr lang="pl-PL" dirty="0" err="1"/>
              <a:t>Iana</a:t>
            </a:r>
            <a:r>
              <a:rPr lang="pl-PL" dirty="0"/>
              <a:t> </a:t>
            </a:r>
            <a:r>
              <a:rPr lang="pl-PL" dirty="0" err="1"/>
              <a:t>Goodfellowa</a:t>
            </a:r>
            <a:r>
              <a:rPr lang="pl-PL" dirty="0"/>
              <a:t> i jego współpracowników. Opublikowali oni całkiem ciekawą pracę naukową opisującą ten koncept. </a:t>
            </a:r>
          </a:p>
        </p:txBody>
      </p:sp>
    </p:spTree>
    <p:extLst>
      <p:ext uri="{BB962C8B-B14F-4D97-AF65-F5344CB8AC3E}">
        <p14:creationId xmlns:p14="http://schemas.microsoft.com/office/powerpoint/2010/main" val="13858937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46DC10-E758-4F36-B745-B40FC6AC0E06}"/>
              </a:ext>
            </a:extLst>
          </p:cNvPr>
          <p:cNvSpPr>
            <a:spLocks noGrp="1"/>
          </p:cNvSpPr>
          <p:nvPr>
            <p:ph type="body" sz="quarter" idx="25"/>
          </p:nvPr>
        </p:nvSpPr>
        <p:spPr/>
        <p:txBody>
          <a:bodyPr/>
          <a:lstStyle/>
          <a:p>
            <a:endParaRPr lang="pl-PL"/>
          </a:p>
        </p:txBody>
      </p:sp>
      <p:pic>
        <p:nvPicPr>
          <p:cNvPr id="7" name="Obraz 6">
            <a:extLst>
              <a:ext uri="{FF2B5EF4-FFF2-40B4-BE49-F238E27FC236}">
                <a16:creationId xmlns:a16="http://schemas.microsoft.com/office/drawing/2014/main" id="{5A89D845-85E0-4CA7-98EE-3E9FC15A3412}"/>
              </a:ext>
            </a:extLst>
          </p:cNvPr>
          <p:cNvPicPr>
            <a:picLocks noChangeAspect="1"/>
          </p:cNvPicPr>
          <p:nvPr/>
        </p:nvPicPr>
        <p:blipFill rotWithShape="1">
          <a:blip r:embed="rId3"/>
          <a:srcRect l="6323" t="33778" r="34044" b="14638"/>
          <a:stretch/>
        </p:blipFill>
        <p:spPr>
          <a:xfrm>
            <a:off x="578224" y="1230406"/>
            <a:ext cx="7019364" cy="3288974"/>
          </a:xfrm>
          <a:prstGeom prst="rect">
            <a:avLst/>
          </a:prstGeom>
        </p:spPr>
      </p:pic>
    </p:spTree>
    <p:extLst>
      <p:ext uri="{BB962C8B-B14F-4D97-AF65-F5344CB8AC3E}">
        <p14:creationId xmlns:p14="http://schemas.microsoft.com/office/powerpoint/2010/main" val="35062835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06084C-BBB5-4DC6-9F82-0A8D41155CEA}"/>
              </a:ext>
            </a:extLst>
          </p:cNvPr>
          <p:cNvSpPr>
            <a:spLocks noGrp="1"/>
          </p:cNvSpPr>
          <p:nvPr>
            <p:ph type="body" sz="quarter" idx="25"/>
          </p:nvPr>
        </p:nvSpPr>
        <p:spPr/>
        <p:txBody>
          <a:bodyPr/>
          <a:lstStyle/>
          <a:p>
            <a:endParaRPr lang="pl-PL"/>
          </a:p>
        </p:txBody>
      </p:sp>
      <p:pic>
        <p:nvPicPr>
          <p:cNvPr id="8" name="Obraz 7">
            <a:extLst>
              <a:ext uri="{FF2B5EF4-FFF2-40B4-BE49-F238E27FC236}">
                <a16:creationId xmlns:a16="http://schemas.microsoft.com/office/drawing/2014/main" id="{93E0189C-8C5F-4914-987B-7CFD11845A2D}"/>
              </a:ext>
            </a:extLst>
          </p:cNvPr>
          <p:cNvPicPr>
            <a:picLocks noChangeAspect="1"/>
          </p:cNvPicPr>
          <p:nvPr/>
        </p:nvPicPr>
        <p:blipFill rotWithShape="1">
          <a:blip r:embed="rId2"/>
          <a:srcRect l="7059" t="46267" r="56029" b="25362"/>
          <a:stretch/>
        </p:blipFill>
        <p:spPr>
          <a:xfrm>
            <a:off x="712694" y="1008529"/>
            <a:ext cx="3375212" cy="1405218"/>
          </a:xfrm>
          <a:prstGeom prst="rect">
            <a:avLst/>
          </a:prstGeom>
        </p:spPr>
      </p:pic>
      <p:pic>
        <p:nvPicPr>
          <p:cNvPr id="10" name="Obraz 9">
            <a:extLst>
              <a:ext uri="{FF2B5EF4-FFF2-40B4-BE49-F238E27FC236}">
                <a16:creationId xmlns:a16="http://schemas.microsoft.com/office/drawing/2014/main" id="{B066E09D-9037-42AB-83AB-707E2C553A2A}"/>
              </a:ext>
            </a:extLst>
          </p:cNvPr>
          <p:cNvPicPr>
            <a:picLocks noChangeAspect="1"/>
          </p:cNvPicPr>
          <p:nvPr/>
        </p:nvPicPr>
        <p:blipFill>
          <a:blip r:embed="rId3"/>
          <a:stretch>
            <a:fillRect/>
          </a:stretch>
        </p:blipFill>
        <p:spPr>
          <a:xfrm>
            <a:off x="3993777" y="2129238"/>
            <a:ext cx="4087906" cy="1827327"/>
          </a:xfrm>
          <a:prstGeom prst="rect">
            <a:avLst/>
          </a:prstGeom>
        </p:spPr>
      </p:pic>
    </p:spTree>
    <p:extLst>
      <p:ext uri="{BB962C8B-B14F-4D97-AF65-F5344CB8AC3E}">
        <p14:creationId xmlns:p14="http://schemas.microsoft.com/office/powerpoint/2010/main" val="11164961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EECF5-CC8E-45E4-90FC-C0277EE17780}"/>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5198995C-010F-455C-BC72-59D894415724}"/>
              </a:ext>
            </a:extLst>
          </p:cNvPr>
          <p:cNvSpPr>
            <a:spLocks noGrp="1"/>
          </p:cNvSpPr>
          <p:nvPr>
            <p:ph type="dt" sz="half" idx="10"/>
          </p:nvPr>
        </p:nvSpPr>
        <p:spPr/>
        <p:txBody>
          <a:bodyPr/>
          <a:lstStyle/>
          <a:p>
            <a:pPr rtl="0"/>
            <a:fld id="{98A70DB5-3B74-47E3-90B3-6FF4DAF5961C}" type="datetime1">
              <a:rPr lang="pl-PL" smtClean="0"/>
              <a:t>18.06.2024</a:t>
            </a:fld>
            <a:endParaRPr lang="en-US" dirty="0"/>
          </a:p>
        </p:txBody>
      </p:sp>
      <p:sp>
        <p:nvSpPr>
          <p:cNvPr id="9" name="pole tekstowe 8">
            <a:extLst>
              <a:ext uri="{FF2B5EF4-FFF2-40B4-BE49-F238E27FC236}">
                <a16:creationId xmlns:a16="http://schemas.microsoft.com/office/drawing/2014/main" id="{A947EFE9-507C-422F-BED7-CF1864ECA495}"/>
              </a:ext>
            </a:extLst>
          </p:cNvPr>
          <p:cNvSpPr txBox="1"/>
          <p:nvPr/>
        </p:nvSpPr>
        <p:spPr>
          <a:xfrm>
            <a:off x="710966" y="1706128"/>
            <a:ext cx="7543800" cy="2169825"/>
          </a:xfrm>
          <a:prstGeom prst="rect">
            <a:avLst/>
          </a:prstGeom>
          <a:noFill/>
        </p:spPr>
        <p:txBody>
          <a:bodyPr wrap="square">
            <a:spAutoFit/>
          </a:bodyPr>
          <a:lstStyle/>
          <a:p>
            <a:r>
              <a:rPr lang="pl-PL" sz="1350" dirty="0"/>
              <a:t>Problem, którego rozwiązania szukamy, definiuje środowisko, w którym istnieje pewna populacja osobników. </a:t>
            </a:r>
          </a:p>
          <a:p>
            <a:r>
              <a:rPr lang="pl-PL" sz="1350" dirty="0"/>
              <a:t>Każdy z osobników ma przypisany pewien zbiór informacji stanowiących jego genotyp, a będących podstawą do utworzenia fenotypu. </a:t>
            </a:r>
          </a:p>
          <a:p>
            <a:r>
              <a:rPr lang="pl-PL" sz="1350" dirty="0"/>
              <a:t>Fenotyp to zbiór cech podlegających ocenie funkcji przystosowania modelującej środowisko. Innymi słowy - genotyp opisuje proponowane rozwiązanie problemu, a funkcja przystosowania ocenia, jak dobre jest to rozwiązanie.</a:t>
            </a:r>
          </a:p>
          <a:p>
            <a:endParaRPr lang="pl-PL" sz="1350" dirty="0"/>
          </a:p>
          <a:p>
            <a:r>
              <a:rPr lang="pl-PL" sz="1350" dirty="0"/>
              <a:t>Genotyp składa się z chromosomów, gdzie zakodowany jest fenotyp i ewentualnie pewne informacje pomocnicze dla algorytmu genetycznego. Chromosom składa się z genów. </a:t>
            </a:r>
          </a:p>
        </p:txBody>
      </p:sp>
    </p:spTree>
    <p:extLst>
      <p:ext uri="{BB962C8B-B14F-4D97-AF65-F5344CB8AC3E}">
        <p14:creationId xmlns:p14="http://schemas.microsoft.com/office/powerpoint/2010/main" val="1343193888"/>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3947</TotalTime>
  <Words>8504</Words>
  <Application>Microsoft Office PowerPoint</Application>
  <PresentationFormat>Pokaz na ekranie (16:9)</PresentationFormat>
  <Paragraphs>597</Paragraphs>
  <Slides>148</Slides>
  <Notes>3</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148</vt:i4>
      </vt:variant>
    </vt:vector>
  </HeadingPairs>
  <TitlesOfParts>
    <vt:vector size="156" baseType="lpstr">
      <vt:lpstr>Aptos</vt:lpstr>
      <vt:lpstr>Arial</vt:lpstr>
      <vt:lpstr>Calibri</vt:lpstr>
      <vt:lpstr>Courier New</vt:lpstr>
      <vt:lpstr>Symbol</vt:lpstr>
      <vt:lpstr>Times New Roman</vt:lpstr>
      <vt:lpstr>Wingdings</vt:lpstr>
      <vt:lpstr>2_Comarch_potx_big_v3_poprawki</vt:lpstr>
      <vt:lpstr>CENTRUM SZKOLENIOWE COMARCH</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Co to jest maszynowe uczenie się ? (Machine Learning)</vt:lpstr>
      <vt:lpstr>Uczenie maszyn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ZASTOSOWANIA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Co to jest Conda?</vt:lpstr>
      <vt:lpstr>Biblioteki i pakiety wspierające implementację algotymów ML</vt:lpstr>
      <vt:lpstr>ANACONDA</vt:lpstr>
      <vt:lpstr>ANACONDA</vt:lpstr>
      <vt:lpstr>anaconda</vt:lpstr>
      <vt:lpstr>DATALORE</vt:lpstr>
      <vt:lpstr>Biblioteka pandas </vt:lpstr>
      <vt:lpstr>pandas</vt:lpstr>
      <vt:lpstr>Podstawowe typy danych w pandas</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Sieci neuronowe</vt:lpstr>
      <vt:lpstr>Prezentacja programu PowerPoint</vt:lpstr>
      <vt:lpstr>Przykład</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Algorytm genetyczny</vt:lpstr>
      <vt:lpstr>Algorytm genetyczny</vt:lpstr>
      <vt:lpstr>Algorytm genetyczny</vt:lpstr>
      <vt:lpstr>Schemat prostego algorytmu genetycznego</vt:lpstr>
      <vt:lpstr>Algorytm genetyczny</vt:lpstr>
      <vt:lpstr>Algorytm genetyczny - kodowanie</vt:lpstr>
      <vt:lpstr>Funkcja przystosowania</vt:lpstr>
      <vt:lpstr>Metody selekcji</vt:lpstr>
      <vt:lpstr>Prezentacja programu PowerPoint</vt:lpstr>
      <vt:lpstr>Operatory krzyżowania</vt:lpstr>
      <vt:lpstr>Operatory mutacji</vt:lpstr>
      <vt:lpstr>Algorytm Genetyczny  - biblioteki pythona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305</cp:revision>
  <dcterms:created xsi:type="dcterms:W3CDTF">2015-08-12T08:39:11Z</dcterms:created>
  <dcterms:modified xsi:type="dcterms:W3CDTF">2024-06-18T13:20:20Z</dcterms:modified>
</cp:coreProperties>
</file>